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45" r:id="rId2"/>
    <p:sldId id="380" r:id="rId3"/>
    <p:sldId id="378" r:id="rId4"/>
    <p:sldId id="381" r:id="rId5"/>
    <p:sldId id="379" r:id="rId6"/>
    <p:sldId id="359" r:id="rId7"/>
    <p:sldId id="382" r:id="rId8"/>
    <p:sldId id="383" r:id="rId9"/>
    <p:sldId id="384" r:id="rId10"/>
    <p:sldId id="385" r:id="rId11"/>
    <p:sldId id="386" r:id="rId12"/>
    <p:sldId id="387" r:id="rId13"/>
    <p:sldId id="388" r:id="rId14"/>
    <p:sldId id="361" r:id="rId15"/>
    <p:sldId id="391" r:id="rId16"/>
    <p:sldId id="390" r:id="rId17"/>
    <p:sldId id="392" r:id="rId18"/>
    <p:sldId id="374" r:id="rId19"/>
    <p:sldId id="393" r:id="rId20"/>
    <p:sldId id="395" r:id="rId21"/>
    <p:sldId id="396" r:id="rId22"/>
    <p:sldId id="367" r:id="rId23"/>
    <p:sldId id="370" r:id="rId24"/>
    <p:sldId id="373" r:id="rId25"/>
    <p:sldId id="356" r:id="rId26"/>
  </p:sldIdLst>
  <p:sldSz cx="6427788" cy="4819650"/>
  <p:notesSz cx="6858000" cy="9144000"/>
  <p:defaultTextStyle>
    <a:defPPr>
      <a:defRPr lang="en-US"/>
    </a:defPPr>
    <a:lvl1pPr marL="0" algn="l" defTabSz="642640" rtl="0" eaLnBrk="1" latinLnBrk="0" hangingPunct="1">
      <a:defRPr sz="1300" kern="1200">
        <a:solidFill>
          <a:schemeClr val="tx1"/>
        </a:solidFill>
        <a:latin typeface="+mn-lt"/>
        <a:ea typeface="+mn-ea"/>
        <a:cs typeface="+mn-cs"/>
      </a:defRPr>
    </a:lvl1pPr>
    <a:lvl2pPr marL="321320" algn="l" defTabSz="642640" rtl="0" eaLnBrk="1" latinLnBrk="0" hangingPunct="1">
      <a:defRPr sz="1300" kern="1200">
        <a:solidFill>
          <a:schemeClr val="tx1"/>
        </a:solidFill>
        <a:latin typeface="+mn-lt"/>
        <a:ea typeface="+mn-ea"/>
        <a:cs typeface="+mn-cs"/>
      </a:defRPr>
    </a:lvl2pPr>
    <a:lvl3pPr marL="642640" algn="l" defTabSz="642640" rtl="0" eaLnBrk="1" latinLnBrk="0" hangingPunct="1">
      <a:defRPr sz="1300" kern="1200">
        <a:solidFill>
          <a:schemeClr val="tx1"/>
        </a:solidFill>
        <a:latin typeface="+mn-lt"/>
        <a:ea typeface="+mn-ea"/>
        <a:cs typeface="+mn-cs"/>
      </a:defRPr>
    </a:lvl3pPr>
    <a:lvl4pPr marL="963960" algn="l" defTabSz="642640" rtl="0" eaLnBrk="1" latinLnBrk="0" hangingPunct="1">
      <a:defRPr sz="1300" kern="1200">
        <a:solidFill>
          <a:schemeClr val="tx1"/>
        </a:solidFill>
        <a:latin typeface="+mn-lt"/>
        <a:ea typeface="+mn-ea"/>
        <a:cs typeface="+mn-cs"/>
      </a:defRPr>
    </a:lvl4pPr>
    <a:lvl5pPr marL="1285281" algn="l" defTabSz="642640" rtl="0" eaLnBrk="1" latinLnBrk="0" hangingPunct="1">
      <a:defRPr sz="1300" kern="1200">
        <a:solidFill>
          <a:schemeClr val="tx1"/>
        </a:solidFill>
        <a:latin typeface="+mn-lt"/>
        <a:ea typeface="+mn-ea"/>
        <a:cs typeface="+mn-cs"/>
      </a:defRPr>
    </a:lvl5pPr>
    <a:lvl6pPr marL="1606601" algn="l" defTabSz="642640" rtl="0" eaLnBrk="1" latinLnBrk="0" hangingPunct="1">
      <a:defRPr sz="1300" kern="1200">
        <a:solidFill>
          <a:schemeClr val="tx1"/>
        </a:solidFill>
        <a:latin typeface="+mn-lt"/>
        <a:ea typeface="+mn-ea"/>
        <a:cs typeface="+mn-cs"/>
      </a:defRPr>
    </a:lvl6pPr>
    <a:lvl7pPr marL="1927921" algn="l" defTabSz="642640" rtl="0" eaLnBrk="1" latinLnBrk="0" hangingPunct="1">
      <a:defRPr sz="1300" kern="1200">
        <a:solidFill>
          <a:schemeClr val="tx1"/>
        </a:solidFill>
        <a:latin typeface="+mn-lt"/>
        <a:ea typeface="+mn-ea"/>
        <a:cs typeface="+mn-cs"/>
      </a:defRPr>
    </a:lvl7pPr>
    <a:lvl8pPr marL="2249241" algn="l" defTabSz="642640" rtl="0" eaLnBrk="1" latinLnBrk="0" hangingPunct="1">
      <a:defRPr sz="1300" kern="1200">
        <a:solidFill>
          <a:schemeClr val="tx1"/>
        </a:solidFill>
        <a:latin typeface="+mn-lt"/>
        <a:ea typeface="+mn-ea"/>
        <a:cs typeface="+mn-cs"/>
      </a:defRPr>
    </a:lvl8pPr>
    <a:lvl9pPr marL="2570561" algn="l" defTabSz="642640" rtl="0" eaLnBrk="1" latinLnBrk="0" hangingPunct="1">
      <a:defRPr sz="1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18" userDrawn="1">
          <p15:clr>
            <a:srgbClr val="A4A3A4"/>
          </p15:clr>
        </p15:guide>
        <p15:guide id="2" pos="20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9C005"/>
    <a:srgbClr val="476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4724" autoAdjust="0"/>
  </p:normalViewPr>
  <p:slideViewPr>
    <p:cSldViewPr>
      <p:cViewPr varScale="1">
        <p:scale>
          <a:sx n="106" d="100"/>
          <a:sy n="106" d="100"/>
        </p:scale>
        <p:origin x="1050" y="90"/>
      </p:cViewPr>
      <p:guideLst>
        <p:guide orient="horz" pos="1518"/>
        <p:guide pos="2025"/>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46DFDB-B0FC-4865-B08C-2325880D42E1}" type="datetimeFigureOut">
              <a:rPr lang="en-US" smtClean="0"/>
              <a:t>6/6/2019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4057B6-0240-4365-B431-0D99DCC91BAC}" type="slidenum">
              <a:rPr lang="en-US" smtClean="0"/>
              <a:t>‹#›</a:t>
            </a:fld>
            <a:endParaRPr lang="en-US" dirty="0"/>
          </a:p>
        </p:txBody>
      </p:sp>
    </p:spTree>
    <p:extLst>
      <p:ext uri="{BB962C8B-B14F-4D97-AF65-F5344CB8AC3E}">
        <p14:creationId xmlns:p14="http://schemas.microsoft.com/office/powerpoint/2010/main" val="3747946553"/>
      </p:ext>
    </p:extLst>
  </p:cSld>
  <p:clrMap bg1="lt1" tx1="dk1" bg2="lt2" tx2="dk2" accent1="accent1" accent2="accent2" accent3="accent3" accent4="accent4" accent5="accent5" accent6="accent6" hlink="hlink" folHlink="folHlink"/>
  <p:notesStyle>
    <a:lvl1pPr marL="0" algn="l" defTabSz="642640" rtl="0" eaLnBrk="1" latinLnBrk="0" hangingPunct="1">
      <a:defRPr sz="800" kern="1200">
        <a:solidFill>
          <a:schemeClr val="tx1"/>
        </a:solidFill>
        <a:latin typeface="+mn-lt"/>
        <a:ea typeface="+mn-ea"/>
        <a:cs typeface="+mn-cs"/>
      </a:defRPr>
    </a:lvl1pPr>
    <a:lvl2pPr marL="321320" algn="l" defTabSz="642640" rtl="0" eaLnBrk="1" latinLnBrk="0" hangingPunct="1">
      <a:defRPr sz="800" kern="1200">
        <a:solidFill>
          <a:schemeClr val="tx1"/>
        </a:solidFill>
        <a:latin typeface="+mn-lt"/>
        <a:ea typeface="+mn-ea"/>
        <a:cs typeface="+mn-cs"/>
      </a:defRPr>
    </a:lvl2pPr>
    <a:lvl3pPr marL="642640" algn="l" defTabSz="642640" rtl="0" eaLnBrk="1" latinLnBrk="0" hangingPunct="1">
      <a:defRPr sz="800" kern="1200">
        <a:solidFill>
          <a:schemeClr val="tx1"/>
        </a:solidFill>
        <a:latin typeface="+mn-lt"/>
        <a:ea typeface="+mn-ea"/>
        <a:cs typeface="+mn-cs"/>
      </a:defRPr>
    </a:lvl3pPr>
    <a:lvl4pPr marL="963960" algn="l" defTabSz="642640" rtl="0" eaLnBrk="1" latinLnBrk="0" hangingPunct="1">
      <a:defRPr sz="800" kern="1200">
        <a:solidFill>
          <a:schemeClr val="tx1"/>
        </a:solidFill>
        <a:latin typeface="+mn-lt"/>
        <a:ea typeface="+mn-ea"/>
        <a:cs typeface="+mn-cs"/>
      </a:defRPr>
    </a:lvl4pPr>
    <a:lvl5pPr marL="1285281" algn="l" defTabSz="642640" rtl="0" eaLnBrk="1" latinLnBrk="0" hangingPunct="1">
      <a:defRPr sz="800" kern="1200">
        <a:solidFill>
          <a:schemeClr val="tx1"/>
        </a:solidFill>
        <a:latin typeface="+mn-lt"/>
        <a:ea typeface="+mn-ea"/>
        <a:cs typeface="+mn-cs"/>
      </a:defRPr>
    </a:lvl5pPr>
    <a:lvl6pPr marL="1606601" algn="l" defTabSz="642640" rtl="0" eaLnBrk="1" latinLnBrk="0" hangingPunct="1">
      <a:defRPr sz="800" kern="1200">
        <a:solidFill>
          <a:schemeClr val="tx1"/>
        </a:solidFill>
        <a:latin typeface="+mn-lt"/>
        <a:ea typeface="+mn-ea"/>
        <a:cs typeface="+mn-cs"/>
      </a:defRPr>
    </a:lvl6pPr>
    <a:lvl7pPr marL="1927921" algn="l" defTabSz="642640" rtl="0" eaLnBrk="1" latinLnBrk="0" hangingPunct="1">
      <a:defRPr sz="800" kern="1200">
        <a:solidFill>
          <a:schemeClr val="tx1"/>
        </a:solidFill>
        <a:latin typeface="+mn-lt"/>
        <a:ea typeface="+mn-ea"/>
        <a:cs typeface="+mn-cs"/>
      </a:defRPr>
    </a:lvl7pPr>
    <a:lvl8pPr marL="2249241" algn="l" defTabSz="642640" rtl="0" eaLnBrk="1" latinLnBrk="0" hangingPunct="1">
      <a:defRPr sz="800" kern="1200">
        <a:solidFill>
          <a:schemeClr val="tx1"/>
        </a:solidFill>
        <a:latin typeface="+mn-lt"/>
        <a:ea typeface="+mn-ea"/>
        <a:cs typeface="+mn-cs"/>
      </a:defRPr>
    </a:lvl8pPr>
    <a:lvl9pPr marL="2570561" algn="l" defTabSz="6426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cs typeface="Arial" charset="0"/>
              </a:rPr>
              <a:t>Welcome to the </a:t>
            </a:r>
            <a:r>
              <a:rPr lang="en-US" altLang="en-US" dirty="0" err="1">
                <a:latin typeface="Arial" charset="0"/>
                <a:cs typeface="Arial" charset="0"/>
              </a:rPr>
              <a:t>Seeed</a:t>
            </a:r>
            <a:r>
              <a:rPr lang="en-US" altLang="en-US" dirty="0">
                <a:latin typeface="Arial" charset="0"/>
                <a:cs typeface="Arial" charset="0"/>
              </a:rPr>
              <a:t> Studio Sipeed MAIX  product training module. The purpose of this presentation is to provide an overview of the Sipeed MAIX </a:t>
            </a:r>
            <a:r>
              <a:rPr lang="en-US" altLang="zh-CN" dirty="0">
                <a:latin typeface="Arial" charset="0"/>
                <a:cs typeface="Arial" charset="0"/>
              </a:rPr>
              <a:t>series products</a:t>
            </a:r>
            <a:r>
              <a:rPr lang="en-US" altLang="en-US" dirty="0">
                <a:latin typeface="Arial" charset="0"/>
                <a:cs typeface="Arial" charset="0"/>
              </a:rPr>
              <a:t>. The tutorial will give an in-depth look at key features and application scenarios. It will also introduce how to get started as well as discuss the benefits of developing with Sipeed </a:t>
            </a:r>
            <a:r>
              <a:rPr lang="en-US" altLang="zh-CN" dirty="0">
                <a:latin typeface="Arial" charset="0"/>
                <a:cs typeface="Arial" charset="0"/>
              </a:rPr>
              <a:t>MAIX</a:t>
            </a:r>
            <a:r>
              <a:rPr lang="en-US" altLang="en-US" dirty="0">
                <a:latin typeface="Arial" charset="0"/>
                <a:cs typeface="Arial" charset="0"/>
              </a:rPr>
              <a:t>.</a:t>
            </a: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a:t>
            </a:fld>
            <a:endParaRPr lang="en-US" dirty="0"/>
          </a:p>
        </p:txBody>
      </p:sp>
    </p:spTree>
    <p:extLst>
      <p:ext uri="{BB962C8B-B14F-4D97-AF65-F5344CB8AC3E}">
        <p14:creationId xmlns:p14="http://schemas.microsoft.com/office/powerpoint/2010/main" val="1358741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900" b="1" dirty="0">
                <a:latin typeface="Arial" panose="020B0604020202020204" pitchFamily="34" charset="0"/>
                <a:cs typeface="Arial" panose="020B0604020202020204" pitchFamily="34" charset="0"/>
              </a:rPr>
              <a:t>MAIX Go </a:t>
            </a:r>
            <a:r>
              <a:rPr lang="en-US" altLang="zh-CN" sz="800" dirty="0">
                <a:latin typeface="Arial" panose="020B0604020202020204" pitchFamily="34" charset="0"/>
                <a:cs typeface="Arial" panose="020B0604020202020204" pitchFamily="34" charset="0"/>
              </a:rPr>
              <a:t>is a full function dev. board kit Sipeed released based on MAIX-I module Wi-Fi version. </a:t>
            </a:r>
          </a:p>
          <a:p>
            <a:r>
              <a:rPr lang="en-US" altLang="zh-CN" sz="800" dirty="0">
                <a:latin typeface="Arial" panose="020B0604020202020204" pitchFamily="34" charset="0"/>
                <a:cs typeface="Arial" panose="020B0604020202020204" pitchFamily="34" charset="0"/>
              </a:rPr>
              <a:t>Except the dev. board, the camera, touch display, case, Wi-Fi antenna, USB cable and battery are also included. The parts of the kit can be assembled into a portable Edge AI device.</a:t>
            </a:r>
          </a:p>
          <a:p>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10</a:t>
            </a:fld>
            <a:endParaRPr lang="en-US" dirty="0"/>
          </a:p>
        </p:txBody>
      </p:sp>
    </p:spTree>
    <p:extLst>
      <p:ext uri="{BB962C8B-B14F-4D97-AF65-F5344CB8AC3E}">
        <p14:creationId xmlns:p14="http://schemas.microsoft.com/office/powerpoint/2010/main" val="18337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642640" rtl="0" eaLnBrk="1" fontAlgn="auto" latinLnBrk="0" hangingPunct="1">
              <a:lnSpc>
                <a:spcPct val="100000"/>
              </a:lnSpc>
              <a:spcBef>
                <a:spcPts val="0"/>
              </a:spcBef>
              <a:spcAft>
                <a:spcPts val="0"/>
              </a:spcAft>
              <a:buClrTx/>
              <a:buSzTx/>
              <a:buFontTx/>
              <a:buNone/>
              <a:tabLst/>
              <a:defRPr/>
            </a:pPr>
            <a:r>
              <a:rPr lang="en-US" altLang="zh-CN" sz="800" dirty="0">
                <a:latin typeface="Arial" panose="020B0604020202020204" pitchFamily="34" charset="0"/>
                <a:cs typeface="Arial" panose="020B0604020202020204" pitchFamily="34" charset="0"/>
              </a:rPr>
              <a:t>The Go board is 88x60mm, all pins out, with standard M12 lens DVP camera, and the Camera can be flipped from front to rear. </a:t>
            </a:r>
          </a:p>
          <a:p>
            <a:pPr marL="0" marR="0" lvl="0" indent="0" algn="l" defTabSz="642640" rtl="0" eaLnBrk="1" fontAlgn="auto" latinLnBrk="0" hangingPunct="1">
              <a:lnSpc>
                <a:spcPct val="100000"/>
              </a:lnSpc>
              <a:spcBef>
                <a:spcPts val="0"/>
              </a:spcBef>
              <a:spcAft>
                <a:spcPts val="0"/>
              </a:spcAft>
              <a:buClrTx/>
              <a:buSzTx/>
              <a:buFontTx/>
              <a:buNone/>
              <a:tabLst/>
              <a:defRPr/>
            </a:pPr>
            <a:r>
              <a:rPr lang="en-US" altLang="zh-CN" sz="800" dirty="0">
                <a:latin typeface="Arial" panose="020B0604020202020204" pitchFamily="34" charset="0"/>
                <a:cs typeface="Arial" panose="020B0604020202020204" pitchFamily="34" charset="0"/>
              </a:rPr>
              <a:t>I2S Mic, Speaker, RGB LED, Mic array connector, thumbwheel, TF card Slot are all included in the board.</a:t>
            </a:r>
          </a:p>
        </p:txBody>
      </p:sp>
      <p:sp>
        <p:nvSpPr>
          <p:cNvPr id="4" name="Slide Number Placeholder 3"/>
          <p:cNvSpPr>
            <a:spLocks noGrp="1"/>
          </p:cNvSpPr>
          <p:nvPr>
            <p:ph type="sldNum" sz="quarter" idx="10"/>
          </p:nvPr>
        </p:nvSpPr>
        <p:spPr/>
        <p:txBody>
          <a:bodyPr/>
          <a:lstStyle/>
          <a:p>
            <a:fld id="{874057B6-0240-4365-B431-0D99DCC91BAC}" type="slidenum">
              <a:rPr lang="en-US" smtClean="0"/>
              <a:t>11</a:t>
            </a:fld>
            <a:endParaRPr lang="en-US" dirty="0"/>
          </a:p>
        </p:txBody>
      </p:sp>
    </p:spTree>
    <p:extLst>
      <p:ext uri="{BB962C8B-B14F-4D97-AF65-F5344CB8AC3E}">
        <p14:creationId xmlns:p14="http://schemas.microsoft.com/office/powerpoint/2010/main" val="4073220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642640" rtl="0" eaLnBrk="1" fontAlgn="auto" latinLnBrk="0" hangingPunct="1">
              <a:lnSpc>
                <a:spcPct val="100000"/>
              </a:lnSpc>
              <a:spcBef>
                <a:spcPts val="0"/>
              </a:spcBef>
              <a:spcAft>
                <a:spcPts val="0"/>
              </a:spcAft>
              <a:buClrTx/>
              <a:buSzTx/>
              <a:buFontTx/>
              <a:buNone/>
              <a:tabLst/>
              <a:defRPr/>
            </a:pPr>
            <a:r>
              <a:rPr lang="en-US" altLang="zh-CN" sz="900" b="1" dirty="0">
                <a:latin typeface="Arial" panose="020B0604020202020204" pitchFamily="34" charset="0"/>
                <a:cs typeface="Arial" panose="020B0604020202020204" pitchFamily="34" charset="0"/>
              </a:rPr>
              <a:t>Sipeed 6+1 Microphone Array </a:t>
            </a:r>
            <a:r>
              <a:rPr lang="en-US" altLang="zh-CN" sz="800" dirty="0">
                <a:latin typeface="Arial" panose="020B0604020202020204" pitchFamily="34" charset="0"/>
                <a:cs typeface="Arial" panose="020B0604020202020204" pitchFamily="34" charset="0"/>
              </a:rPr>
              <a:t>is a 6-microphone expansion board for MAIX AI development boards designed for AI and voice applications. </a:t>
            </a:r>
          </a:p>
          <a:p>
            <a:r>
              <a:rPr lang="en-US" altLang="zh-CN" sz="800" dirty="0">
                <a:latin typeface="Arial" panose="020B0604020202020204" pitchFamily="34" charset="0"/>
                <a:cs typeface="Arial" panose="020B0604020202020204" pitchFamily="34" charset="0"/>
              </a:rPr>
              <a:t>Including 6+1 digital microphones, 12 three-color LEDs, it supports sound localization, beam forming, speech recognition etc. </a:t>
            </a:r>
          </a:p>
          <a:p>
            <a:r>
              <a:rPr lang="en-US" altLang="zh-CN" sz="800" dirty="0">
                <a:latin typeface="Arial" panose="020B0604020202020204" pitchFamily="34" charset="0"/>
                <a:cs typeface="Arial" panose="020B0604020202020204" pitchFamily="34" charset="0"/>
              </a:rPr>
              <a:t>With 6+1 microphone array and MAIX development boards, application like AI speaker can be prototyped easier and faster. </a:t>
            </a:r>
          </a:p>
          <a:p>
            <a:r>
              <a:rPr lang="en-US" altLang="zh-CN" sz="800" dirty="0">
                <a:latin typeface="Arial" panose="020B0604020202020204" pitchFamily="34" charset="0"/>
                <a:cs typeface="Arial" panose="020B0604020202020204" pitchFamily="34" charset="0"/>
              </a:rPr>
              <a:t>Prototype of sound source tracking camera can also be built rapidly if add a Pan-Tilt camera.</a:t>
            </a:r>
          </a:p>
        </p:txBody>
      </p:sp>
      <p:sp>
        <p:nvSpPr>
          <p:cNvPr id="4" name="Slide Number Placeholder 3"/>
          <p:cNvSpPr>
            <a:spLocks noGrp="1"/>
          </p:cNvSpPr>
          <p:nvPr>
            <p:ph type="sldNum" sz="quarter" idx="10"/>
          </p:nvPr>
        </p:nvSpPr>
        <p:spPr/>
        <p:txBody>
          <a:bodyPr/>
          <a:lstStyle/>
          <a:p>
            <a:fld id="{874057B6-0240-4365-B431-0D99DCC91BAC}" type="slidenum">
              <a:rPr lang="en-US" smtClean="0"/>
              <a:t>12</a:t>
            </a:fld>
            <a:endParaRPr lang="en-US" dirty="0"/>
          </a:p>
        </p:txBody>
      </p:sp>
    </p:spTree>
    <p:extLst>
      <p:ext uri="{BB962C8B-B14F-4D97-AF65-F5344CB8AC3E}">
        <p14:creationId xmlns:p14="http://schemas.microsoft.com/office/powerpoint/2010/main" val="481257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Sipeed Binocular camera module is a camera expansion board for MAIX AI development boards designed for AI and Binocular stereo vision applications. It supports Binocular stereo vision and depth vision.</a:t>
            </a:r>
          </a:p>
          <a:p>
            <a:r>
              <a:rPr lang="en-US" altLang="zh-CN" sz="800" dirty="0">
                <a:latin typeface="Arial" panose="020B0604020202020204" pitchFamily="34" charset="0"/>
                <a:cs typeface="Arial" panose="020B0604020202020204" pitchFamily="34" charset="0"/>
              </a:rPr>
              <a:t>Sipeed I2S Mic Module is a mini size single MEMS microphone that can be connected to MAIX development boards Dock/Go/Bit as well as the Sipeed Binocular camera easily. it's high sensitivity, low Noise and cost-effective.</a:t>
            </a:r>
          </a:p>
          <a:p>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13</a:t>
            </a:fld>
            <a:endParaRPr lang="en-US" dirty="0"/>
          </a:p>
        </p:txBody>
      </p:sp>
    </p:spTree>
    <p:extLst>
      <p:ext uri="{BB962C8B-B14F-4D97-AF65-F5344CB8AC3E}">
        <p14:creationId xmlns:p14="http://schemas.microsoft.com/office/powerpoint/2010/main" val="123735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In hardware, MAIX</a:t>
            </a:r>
            <a:r>
              <a:rPr lang="en-US" altLang="zh-CN" dirty="0">
                <a:solidFill>
                  <a:srgbClr val="000000"/>
                </a:solidFill>
              </a:rPr>
              <a:t>-I</a:t>
            </a:r>
            <a:r>
              <a:rPr lang="en-US" altLang="en-US" dirty="0">
                <a:solidFill>
                  <a:srgbClr val="000000"/>
                </a:solidFill>
              </a:rPr>
              <a:t> have powerful KPU K210 inside, it offers many excited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28nm process, dual-core RISC-V 64bit IMAFDC, on-chip huge 8MB high-speed, 400MHz frequency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KPU inside, support convolution kernels, any form of activation function. Offers 0.25TOPS@0.3W, 400MHz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APU inside, support 8mics, up to 192KHz sample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Flexible FPIOA, available to map 255 functions to all 48 GPIOs on the chip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14</a:t>
            </a:fld>
            <a:endParaRPr lang="en-US" dirty="0"/>
          </a:p>
        </p:txBody>
      </p:sp>
    </p:spTree>
    <p:extLst>
      <p:ext uri="{BB962C8B-B14F-4D97-AF65-F5344CB8AC3E}">
        <p14:creationId xmlns:p14="http://schemas.microsoft.com/office/powerpoint/2010/main" val="292007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Besides the features of K210 &amp; MAIX-I module, </a:t>
            </a:r>
            <a:r>
              <a:rPr lang="en-US" altLang="en-US" dirty="0">
                <a:solidFill>
                  <a:srgbClr val="000000"/>
                </a:solidFill>
              </a:rPr>
              <a:t>M1w Dock &amp; MAIX BiT have </a:t>
            </a:r>
            <a:r>
              <a:rPr lang="en-US" altLang="zh-CN" dirty="0">
                <a:solidFill>
                  <a:srgbClr val="000000"/>
                </a:solidFill>
              </a:rPr>
              <a:t>several</a:t>
            </a:r>
            <a:r>
              <a:rPr lang="en-US" altLang="en-US" dirty="0">
                <a:solidFill>
                  <a:srgbClr val="000000"/>
                </a:solidFill>
              </a:rPr>
              <a:t> other </a:t>
            </a:r>
            <a:r>
              <a:rPr lang="en-US" altLang="zh-CN" dirty="0">
                <a:solidFill>
                  <a:srgbClr val="000000"/>
                </a:solidFill>
              </a:rPr>
              <a:t>impressing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High-speed UART and JTAG interface for debugging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All GPIOs connected to header; Support Micro SD card holder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Onboard CH340, which support 2Mbps band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24P 0.5mm FPC connector for DVP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8bit MCU LCD 24P 0.5mm FPC connector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RST button and USR button; Provide 3.3V and 1.8V to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15</a:t>
            </a:fld>
            <a:endParaRPr lang="en-US" dirty="0"/>
          </a:p>
        </p:txBody>
      </p:sp>
    </p:spTree>
    <p:extLst>
      <p:ext uri="{BB962C8B-B14F-4D97-AF65-F5344CB8AC3E}">
        <p14:creationId xmlns:p14="http://schemas.microsoft.com/office/powerpoint/2010/main" val="288397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Besides the features of K210 &amp; MAIX-I module,  MAIX Go have </a:t>
            </a:r>
            <a:r>
              <a:rPr lang="en-US" altLang="zh-CN" dirty="0">
                <a:solidFill>
                  <a:srgbClr val="000000"/>
                </a:solidFill>
              </a:rPr>
              <a:t>below</a:t>
            </a:r>
            <a:r>
              <a:rPr lang="en-US" altLang="en-US" dirty="0">
                <a:solidFill>
                  <a:srgbClr val="000000"/>
                </a:solidFill>
              </a:rPr>
              <a:t> impressing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Onboard omnidirectional, bottom-ported, I2S digital output MEMS Microphone; Support Sipeed R6+1 Microphone Array board with FPC10 connector and 2x3W Speaker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On board digital triaxial accelerometer MSA300; </a:t>
            </a:r>
            <a:r>
              <a:rPr lang="en-US" altLang="zh-CN" sz="800" dirty="0">
                <a:latin typeface="Arial" panose="020B0604020202020204" pitchFamily="34" charset="0"/>
                <a:cs typeface="Arial" panose="020B0604020202020204" pitchFamily="34" charset="0"/>
              </a:rPr>
              <a:t>On board 32.768k crystal connected with STM32F103;</a:t>
            </a:r>
            <a:endParaRPr lang="en-US" alt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Support 2.4G 802.11. b/g/n; Support Self-elastic card holder; Three-way dial switch and one Reset push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All GPIOs connected to header 2*20 2.54mm; Just connect the USB Type-C cable to complete the download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16</a:t>
            </a:fld>
            <a:endParaRPr lang="en-US" dirty="0"/>
          </a:p>
        </p:txBody>
      </p:sp>
    </p:spTree>
    <p:extLst>
      <p:ext uri="{BB962C8B-B14F-4D97-AF65-F5344CB8AC3E}">
        <p14:creationId xmlns:p14="http://schemas.microsoft.com/office/powerpoint/2010/main" val="3899950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Sipeed MAIX has </a:t>
            </a:r>
            <a:r>
              <a:rPr lang="en-US" altLang="en-US" dirty="0">
                <a:solidFill>
                  <a:srgbClr val="000000"/>
                </a:solidFill>
              </a:rPr>
              <a:t>wide compatibility and s</a:t>
            </a:r>
            <a:r>
              <a:rPr lang="en-US" altLang="zh-CN" dirty="0">
                <a:solidFill>
                  <a:srgbClr val="000000"/>
                </a:solidFill>
              </a:rPr>
              <a:t>upport on soft development tool and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Except the standalone SDK, </a:t>
            </a:r>
            <a:r>
              <a:rPr lang="en-US" altLang="zh-CN" dirty="0" err="1">
                <a:solidFill>
                  <a:srgbClr val="000000"/>
                </a:solidFill>
              </a:rPr>
              <a:t>FreeRTOS</a:t>
            </a:r>
            <a:r>
              <a:rPr lang="en-US" altLang="zh-CN" dirty="0">
                <a:solidFill>
                  <a:srgbClr val="000000"/>
                </a:solidFill>
              </a:rPr>
              <a:t> SDK base on C/C++, MAIX support MicroPython, </a:t>
            </a:r>
            <a:r>
              <a:rPr lang="en-US" altLang="zh-CN" dirty="0" err="1">
                <a:solidFill>
                  <a:srgbClr val="000000"/>
                </a:solidFill>
              </a:rPr>
              <a:t>OpenMV</a:t>
            </a:r>
            <a:r>
              <a:rPr lang="en-US" altLang="zh-CN" dirty="0">
                <a:solidFill>
                  <a:srgbClr val="000000"/>
                </a:solidFill>
              </a:rPr>
              <a:t> IDE, Arduino IDE and </a:t>
            </a:r>
            <a:r>
              <a:rPr lang="en-US" altLang="zh-CN" dirty="0" err="1">
                <a:solidFill>
                  <a:srgbClr val="000000"/>
                </a:solidFill>
              </a:rPr>
              <a:t>PlatformIO</a:t>
            </a:r>
            <a:r>
              <a:rPr lang="en-US" altLang="zh-CN" dirty="0">
                <a:solidFill>
                  <a:srgbClr val="000000"/>
                </a:solidFill>
              </a:rPr>
              <a:t> 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For </a:t>
            </a:r>
            <a:r>
              <a:rPr lang="en-US" altLang="zh-CN" dirty="0" err="1">
                <a:solidFill>
                  <a:srgbClr val="000000"/>
                </a:solidFill>
              </a:rPr>
              <a:t>DeepLearning</a:t>
            </a:r>
            <a:r>
              <a:rPr lang="en-US" altLang="zh-CN" dirty="0">
                <a:solidFill>
                  <a:srgbClr val="000000"/>
                </a:solidFill>
              </a:rPr>
              <a:t>,</a:t>
            </a:r>
            <a:r>
              <a:rPr lang="zh-CN" altLang="en-US" dirty="0">
                <a:solidFill>
                  <a:srgbClr val="000000"/>
                </a:solidFill>
              </a:rPr>
              <a:t> </a:t>
            </a:r>
            <a:r>
              <a:rPr lang="en-US" altLang="zh-CN" dirty="0">
                <a:solidFill>
                  <a:srgbClr val="000000"/>
                </a:solidFill>
              </a:rPr>
              <a:t>MAIX support Tiny-Yolo, </a:t>
            </a:r>
            <a:r>
              <a:rPr lang="en-US" altLang="zh-CN" dirty="0" err="1">
                <a:solidFill>
                  <a:srgbClr val="000000"/>
                </a:solidFill>
              </a:rPr>
              <a:t>Mobilenet</a:t>
            </a:r>
            <a:r>
              <a:rPr lang="en-US" altLang="zh-CN" dirty="0">
                <a:solidFill>
                  <a:srgbClr val="000000"/>
                </a:solidFill>
              </a:rPr>
              <a:t> and TensorFlow Lite.</a:t>
            </a: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17</a:t>
            </a:fld>
            <a:endParaRPr lang="en-US" dirty="0"/>
          </a:p>
        </p:txBody>
      </p:sp>
    </p:spTree>
    <p:extLst>
      <p:ext uri="{BB962C8B-B14F-4D97-AF65-F5344CB8AC3E}">
        <p14:creationId xmlns:p14="http://schemas.microsoft.com/office/powerpoint/2010/main" val="149813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To start </a:t>
            </a:r>
            <a:r>
              <a:rPr lang="en-US" altLang="zh-CN" dirty="0">
                <a:solidFill>
                  <a:srgbClr val="000000"/>
                </a:solidFill>
              </a:rPr>
              <a:t>learning/developing with Sipeed MAIX, development board and peripherals are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Choose dock, bit or Go based on needs, USB Type C Cable, OV2640 Camera, LCD Screen are essential, Micro SD Card </a:t>
            </a:r>
            <a:r>
              <a:rPr lang="en-US" altLang="zh-CN" dirty="0" err="1">
                <a:solidFill>
                  <a:srgbClr val="000000"/>
                </a:solidFill>
              </a:rPr>
              <a:t>Card</a:t>
            </a:r>
            <a:r>
              <a:rPr lang="en-US" altLang="zh-CN" dirty="0">
                <a:solidFill>
                  <a:srgbClr val="000000"/>
                </a:solidFill>
              </a:rPr>
              <a:t>, ST-Link and JTAG Debugger are optional.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18</a:t>
            </a:fld>
            <a:endParaRPr lang="en-US" dirty="0"/>
          </a:p>
        </p:txBody>
      </p:sp>
    </p:spTree>
    <p:extLst>
      <p:ext uri="{BB962C8B-B14F-4D97-AF65-F5344CB8AC3E}">
        <p14:creationId xmlns:p14="http://schemas.microsoft.com/office/powerpoint/2010/main" val="67642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Firmware may need an update before </a:t>
            </a:r>
            <a:r>
              <a:rPr lang="en-US" altLang="zh-CN" dirty="0">
                <a:solidFill>
                  <a:srgbClr val="000000"/>
                </a:solidFill>
              </a:rPr>
              <a:t>formal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Connect the Dev. Board to computer with USB Type C cable, install the serial port driver, get the upgrade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19</a:t>
            </a:fld>
            <a:endParaRPr lang="en-US" dirty="0"/>
          </a:p>
        </p:txBody>
      </p:sp>
    </p:spTree>
    <p:extLst>
      <p:ext uri="{BB962C8B-B14F-4D97-AF65-F5344CB8AC3E}">
        <p14:creationId xmlns:p14="http://schemas.microsoft.com/office/powerpoint/2010/main" val="161406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AI is pervasive today, from consumer to enterprise applications.</a:t>
            </a:r>
          </a:p>
          <a:p>
            <a:r>
              <a:rPr lang="en-US" altLang="zh-CN" sz="800" dirty="0">
                <a:latin typeface="Arial" panose="020B0604020202020204" pitchFamily="34" charset="0"/>
                <a:cs typeface="Arial" panose="020B0604020202020204" pitchFamily="34" charset="0"/>
              </a:rPr>
              <a:t>With the explosive growth of connected devices, combined with a demand for privacy/confidentiality, low latency and bandwidth constraints, </a:t>
            </a:r>
          </a:p>
          <a:p>
            <a:r>
              <a:rPr lang="en-US" altLang="zh-CN" sz="800" b="1" dirty="0">
                <a:latin typeface="Arial" panose="020B0604020202020204" pitchFamily="34" charset="0"/>
                <a:cs typeface="Arial" panose="020B0604020202020204" pitchFamily="34" charset="0"/>
              </a:rPr>
              <a:t>AI models trained in the cloud increasingly need to be run at the edge.</a:t>
            </a:r>
          </a:p>
          <a:p>
            <a:r>
              <a:rPr lang="en-US" altLang="zh-CN" sz="800" b="1" dirty="0">
                <a:latin typeface="Arial" panose="020B0604020202020204" pitchFamily="34" charset="0"/>
                <a:cs typeface="Arial" panose="020B0604020202020204" pitchFamily="34" charset="0"/>
              </a:rPr>
              <a:t>MAIX</a:t>
            </a:r>
            <a:r>
              <a:rPr lang="en-US" altLang="zh-CN" sz="800" dirty="0">
                <a:latin typeface="Arial" panose="020B0604020202020204" pitchFamily="34" charset="0"/>
                <a:cs typeface="Arial" panose="020B0604020202020204" pitchFamily="34" charset="0"/>
              </a:rPr>
              <a:t> is Sipeed’ s purpose-built module designed to run AI at the edge</a:t>
            </a:r>
            <a:endParaRPr lang="en-US" altLang="zh-CN" sz="800" b="1" dirty="0">
              <a:latin typeface="Arial" panose="020B0604020202020204" pitchFamily="34" charset="0"/>
              <a:cs typeface="Arial" panose="020B0604020202020204" pitchFamily="34" charset="0"/>
            </a:endParaRPr>
          </a:p>
          <a:p>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2</a:t>
            </a:fld>
            <a:endParaRPr lang="en-US" dirty="0"/>
          </a:p>
        </p:txBody>
      </p:sp>
    </p:spTree>
    <p:extLst>
      <p:ext uri="{BB962C8B-B14F-4D97-AF65-F5344CB8AC3E}">
        <p14:creationId xmlns:p14="http://schemas.microsoft.com/office/powerpoint/2010/main" val="904835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Then </a:t>
            </a:r>
            <a:r>
              <a:rPr lang="en-US" altLang="en-US" dirty="0">
                <a:solidFill>
                  <a:srgbClr val="000000"/>
                </a:solidFill>
              </a:rPr>
              <a:t>get the firmware and download it to </a:t>
            </a:r>
            <a:r>
              <a:rPr lang="en-US" altLang="zh-CN" dirty="0">
                <a:solidFill>
                  <a:srgbClr val="000000"/>
                </a:solidFill>
              </a:rPr>
              <a:t>development board.</a:t>
            </a:r>
            <a:endParaRPr lang="en-US" alt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20</a:t>
            </a:fld>
            <a:endParaRPr lang="en-US" dirty="0"/>
          </a:p>
        </p:txBody>
      </p:sp>
    </p:spTree>
    <p:extLst>
      <p:ext uri="{BB962C8B-B14F-4D97-AF65-F5344CB8AC3E}">
        <p14:creationId xmlns:p14="http://schemas.microsoft.com/office/powerpoint/2010/main" val="366092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Follow the instructions in the attached links to setup </a:t>
            </a:r>
            <a:r>
              <a:rPr lang="en-US" altLang="zh-CN" dirty="0" err="1">
                <a:solidFill>
                  <a:srgbClr val="000000"/>
                </a:solidFill>
              </a:rPr>
              <a:t>Maixpy</a:t>
            </a:r>
            <a:r>
              <a:rPr lang="en-US" altLang="zh-CN" dirty="0">
                <a:solidFill>
                  <a:srgbClr val="000000"/>
                </a:solidFill>
              </a:rPr>
              <a:t> for the first time: p</a:t>
            </a:r>
            <a:r>
              <a:rPr lang="en-US" altLang="en-US" dirty="0">
                <a:solidFill>
                  <a:srgbClr val="000000"/>
                </a:solidFill>
              </a:rPr>
              <a:t>ower up the devices,</a:t>
            </a:r>
            <a:r>
              <a:rPr lang="zh-CN" altLang="en-US" dirty="0">
                <a:solidFill>
                  <a:srgbClr val="000000"/>
                </a:solidFill>
              </a:rPr>
              <a:t> </a:t>
            </a:r>
            <a:r>
              <a:rPr lang="en-US" altLang="zh-CN" dirty="0">
                <a:solidFill>
                  <a:srgbClr val="000000"/>
                </a:solidFill>
              </a:rPr>
              <a:t>lighting the LED, edit and execute the file,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21</a:t>
            </a:fld>
            <a:endParaRPr lang="en-US" dirty="0"/>
          </a:p>
        </p:txBody>
      </p:sp>
    </p:spTree>
    <p:extLst>
      <p:ext uri="{BB962C8B-B14F-4D97-AF65-F5344CB8AC3E}">
        <p14:creationId xmlns:p14="http://schemas.microsoft.com/office/powerpoint/2010/main" val="335279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Abundant software and hardware resources can be download </a:t>
            </a:r>
            <a:r>
              <a:rPr lang="en-US" altLang="zh-CN" dirty="0">
                <a:solidFill>
                  <a:srgbClr val="000000"/>
                </a:solidFill>
              </a:rPr>
              <a:t>through the attached 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rPr>
              <a:t>Communicate with Sipeed Engineers as well as fans or developers directly through Telegram group or BBS.</a:t>
            </a:r>
            <a:r>
              <a:rPr lang="zh-CN" altLang="en-US" dirty="0">
                <a:solidFill>
                  <a:srgbClr val="000000"/>
                </a:solidFill>
              </a:rPr>
              <a:t> </a:t>
            </a:r>
            <a:r>
              <a:rPr lang="en-US" altLang="zh-CN" dirty="0">
                <a:solidFill>
                  <a:srgbClr val="000000"/>
                </a:solidFill>
              </a:rPr>
              <a:t>Get relative info. updates from Sipeed Blog.</a:t>
            </a: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22</a:t>
            </a:fld>
            <a:endParaRPr lang="en-US" dirty="0"/>
          </a:p>
        </p:txBody>
      </p:sp>
    </p:spTree>
    <p:extLst>
      <p:ext uri="{BB962C8B-B14F-4D97-AF65-F5344CB8AC3E}">
        <p14:creationId xmlns:p14="http://schemas.microsoft.com/office/powerpoint/2010/main" val="2716002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150000"/>
              </a:lnSpc>
              <a:spcBef>
                <a:spcPts val="600"/>
              </a:spcBef>
              <a:spcAft>
                <a:spcPts val="600"/>
              </a:spcAft>
            </a:pPr>
            <a:r>
              <a:rPr lang="en-US" altLang="zh-CN" sz="800" dirty="0">
                <a:latin typeface="Arial" panose="020B0604020202020204" pitchFamily="34" charset="0"/>
                <a:cs typeface="Arial" panose="020B0604020202020204" pitchFamily="34" charset="0"/>
              </a:rPr>
              <a:t>MAIX can be used for a growing number of industrial use-cases such as predictive maintenance, anomaly detection, machine vision, robotics, voice recognition, and many more. It can be used in manufacturing, on-premise, healthcare, retail, smart spaces, transportation, etc.</a:t>
            </a:r>
          </a:p>
        </p:txBody>
      </p:sp>
      <p:sp>
        <p:nvSpPr>
          <p:cNvPr id="4" name="Slide Number Placeholder 3"/>
          <p:cNvSpPr>
            <a:spLocks noGrp="1"/>
          </p:cNvSpPr>
          <p:nvPr>
            <p:ph type="sldNum" sz="quarter" idx="10"/>
          </p:nvPr>
        </p:nvSpPr>
        <p:spPr/>
        <p:txBody>
          <a:bodyPr/>
          <a:lstStyle/>
          <a:p>
            <a:fld id="{874057B6-0240-4365-B431-0D99DCC91BAC}" type="slidenum">
              <a:rPr lang="en-US" smtClean="0"/>
              <a:t>23</a:t>
            </a:fld>
            <a:endParaRPr lang="en-US" dirty="0"/>
          </a:p>
        </p:txBody>
      </p:sp>
    </p:spTree>
    <p:extLst>
      <p:ext uri="{BB962C8B-B14F-4D97-AF65-F5344CB8AC3E}">
        <p14:creationId xmlns:p14="http://schemas.microsoft.com/office/powerpoint/2010/main" val="3699898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lnSpc>
                <a:spcPct val="150000"/>
              </a:lnSpc>
              <a:spcBef>
                <a:spcPts val="600"/>
              </a:spcBef>
              <a:buFont typeface="Arial" panose="020B0604020202020204" pitchFamily="34" charset="0"/>
              <a:buNone/>
            </a:pPr>
            <a:r>
              <a:rPr lang="en-US" altLang="zh-CN" sz="800" b="1" dirty="0">
                <a:latin typeface="Arial" panose="020B0604020202020204" pitchFamily="34" charset="0"/>
                <a:cs typeface="Arial" panose="020B0604020202020204" pitchFamily="34" charset="0"/>
              </a:rPr>
              <a:t>There are many advantages to develop with the Sipeed MAIX </a:t>
            </a:r>
          </a:p>
          <a:p>
            <a:pPr marL="0" indent="0">
              <a:lnSpc>
                <a:spcPct val="150000"/>
              </a:lnSpc>
              <a:spcBef>
                <a:spcPts val="600"/>
              </a:spcBef>
              <a:buFont typeface="Arial" panose="020B0604020202020204" pitchFamily="34" charset="0"/>
              <a:buNone/>
            </a:pPr>
            <a:r>
              <a:rPr lang="en-US" altLang="zh-CN" sz="800" b="1" dirty="0">
                <a:latin typeface="Arial" panose="020B0604020202020204" pitchFamily="34" charset="0"/>
                <a:cs typeface="Arial" panose="020B0604020202020204" pitchFamily="34" charset="0"/>
              </a:rPr>
              <a:t>RISC-V 64 AI module, dev boards and substantial sensor module makes AI much easier. </a:t>
            </a:r>
          </a:p>
          <a:p>
            <a:pPr marL="0" indent="0">
              <a:lnSpc>
                <a:spcPct val="150000"/>
              </a:lnSpc>
              <a:spcBef>
                <a:spcPts val="600"/>
              </a:spcBef>
              <a:buFont typeface="Arial" panose="020B0604020202020204" pitchFamily="34" charset="0"/>
              <a:buNone/>
            </a:pPr>
            <a:r>
              <a:rPr lang="en-US" altLang="zh-CN" sz="800" dirty="0">
                <a:latin typeface="Arial" panose="020B0604020202020204" pitchFamily="34" charset="0"/>
                <a:cs typeface="Arial" panose="020B0604020202020204" pitchFamily="34" charset="0"/>
              </a:rPr>
              <a:t>Flexible layout of board, easy to go. </a:t>
            </a:r>
          </a:p>
          <a:p>
            <a:pPr marL="0" indent="0">
              <a:lnSpc>
                <a:spcPct val="150000"/>
              </a:lnSpc>
              <a:spcBef>
                <a:spcPts val="600"/>
              </a:spcBef>
              <a:buFont typeface="Arial" panose="020B0604020202020204" pitchFamily="34" charset="0"/>
              <a:buNone/>
            </a:pPr>
            <a:r>
              <a:rPr lang="en-US" altLang="zh-CN" sz="800" dirty="0">
                <a:latin typeface="Arial" panose="020B0604020202020204" pitchFamily="34" charset="0"/>
                <a:cs typeface="Arial" panose="020B0604020202020204" pitchFamily="34" charset="0"/>
              </a:rPr>
              <a:t>Active community, update the docs regularly</a:t>
            </a:r>
          </a:p>
          <a:p>
            <a:pPr marL="0" indent="0">
              <a:lnSpc>
                <a:spcPct val="150000"/>
              </a:lnSpc>
              <a:spcBef>
                <a:spcPts val="600"/>
              </a:spcBef>
              <a:buFont typeface="Arial" panose="020B0604020202020204" pitchFamily="34" charset="0"/>
              <a:buNone/>
            </a:pPr>
            <a:r>
              <a:rPr lang="en-US" altLang="zh-CN" sz="800" b="1" dirty="0">
                <a:latin typeface="Arial" panose="020B0604020202020204" pitchFamily="34" charset="0"/>
                <a:cs typeface="Arial" panose="020B0604020202020204" pitchFamily="34" charset="0"/>
              </a:rPr>
              <a:t>MAIX isn't just a hardware solution, </a:t>
            </a:r>
            <a:r>
              <a:rPr lang="en-US" altLang="zh-CN" sz="800" dirty="0">
                <a:latin typeface="Arial" panose="020B0604020202020204" pitchFamily="34" charset="0"/>
                <a:cs typeface="Arial" panose="020B0604020202020204" pitchFamily="34" charset="0"/>
              </a:rPr>
              <a:t>it combines custom hardware, open software, and state-of-the-art AI algorithms</a:t>
            </a:r>
          </a:p>
          <a:p>
            <a:pPr marL="0" indent="0">
              <a:lnSpc>
                <a:spcPct val="150000"/>
              </a:lnSpc>
              <a:spcBef>
                <a:spcPts val="600"/>
              </a:spcBef>
              <a:buFont typeface="Arial" panose="020B0604020202020204" pitchFamily="34" charset="0"/>
              <a:buNone/>
            </a:pPr>
            <a:r>
              <a:rPr lang="en-US" altLang="zh-CN" sz="800" dirty="0">
                <a:latin typeface="Arial" panose="020B0604020202020204" pitchFamily="34" charset="0"/>
                <a:cs typeface="Arial" panose="020B0604020202020204" pitchFamily="34" charset="0"/>
              </a:rPr>
              <a:t>And thanks to its performance, small footprint, low power, and low cost, </a:t>
            </a:r>
            <a:r>
              <a:rPr lang="en-US" altLang="zh-CN" sz="800" b="1" dirty="0">
                <a:latin typeface="Arial" panose="020B0604020202020204" pitchFamily="34" charset="0"/>
                <a:cs typeface="Arial" panose="020B0604020202020204" pitchFamily="34" charset="0"/>
              </a:rPr>
              <a:t>MAIX enables the broad deployment of high-quality AI at the edge.</a:t>
            </a:r>
          </a:p>
          <a:p>
            <a:pPr marL="0" indent="0">
              <a:lnSpc>
                <a:spcPct val="150000"/>
              </a:lnSpc>
              <a:spcBef>
                <a:spcPts val="600"/>
              </a:spcBef>
              <a:buFont typeface="Arial" panose="020B0604020202020204" pitchFamily="34" charset="0"/>
              <a:buNone/>
            </a:pPr>
            <a:r>
              <a:rPr lang="en-US" altLang="zh-CN" sz="800" dirty="0">
                <a:latin typeface="Arial" panose="020B0604020202020204" pitchFamily="34" charset="0"/>
                <a:cs typeface="Arial" panose="020B0604020202020204" pitchFamily="34" charset="0"/>
              </a:rPr>
              <a:t>Meanwhile,</a:t>
            </a:r>
            <a:r>
              <a:rPr lang="zh-CN" altLang="en-US" sz="800" dirty="0">
                <a:latin typeface="Arial" panose="020B0604020202020204" pitchFamily="34" charset="0"/>
                <a:cs typeface="Arial" panose="020B0604020202020204" pitchFamily="34" charset="0"/>
              </a:rPr>
              <a:t> </a:t>
            </a:r>
            <a:r>
              <a:rPr lang="en-US" altLang="zh-CN" sz="800" dirty="0" err="1">
                <a:latin typeface="Arial" panose="020B0604020202020204" pitchFamily="34" charset="0"/>
                <a:cs typeface="Arial" panose="020B0604020202020204" pitchFamily="34" charset="0"/>
              </a:rPr>
              <a:t>MaixPy</a:t>
            </a:r>
            <a:r>
              <a:rPr lang="en-US" altLang="zh-CN" sz="800" dirty="0">
                <a:latin typeface="Arial" panose="020B0604020202020204" pitchFamily="34" charset="0"/>
                <a:cs typeface="Arial" panose="020B0604020202020204" pitchFamily="34" charset="0"/>
              </a:rPr>
              <a:t> is an open source MicroPython project based on the Sipeed M1 platform. </a:t>
            </a:r>
            <a:r>
              <a:rPr lang="en-US" altLang="zh-CN" sz="800" b="1" dirty="0">
                <a:latin typeface="Arial" panose="020B0604020202020204" pitchFamily="34" charset="0"/>
                <a:cs typeface="Arial" panose="020B0604020202020204" pitchFamily="34" charset="0"/>
              </a:rPr>
              <a:t>With only 12 lines of code, you can run a face recognition demo</a:t>
            </a:r>
            <a:r>
              <a:rPr lang="en-US" altLang="zh-CN" sz="800" dirty="0">
                <a:latin typeface="Arial" panose="020B0604020202020204" pitchFamily="34" charset="0"/>
                <a:cs typeface="Arial" panose="020B0604020202020204" pitchFamily="34" charset="0"/>
              </a:rPr>
              <a:t>. It's scalable, long term maintained.</a:t>
            </a:r>
          </a:p>
          <a:p>
            <a:pPr>
              <a:lnSpc>
                <a:spcPct val="150000"/>
              </a:lnSpc>
              <a:spcBef>
                <a:spcPts val="600"/>
              </a:spcBef>
            </a:pPr>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24</a:t>
            </a:fld>
            <a:endParaRPr lang="en-US" dirty="0"/>
          </a:p>
        </p:txBody>
      </p:sp>
    </p:spTree>
    <p:extLst>
      <p:ext uri="{BB962C8B-B14F-4D97-AF65-F5344CB8AC3E}">
        <p14:creationId xmlns:p14="http://schemas.microsoft.com/office/powerpoint/2010/main" val="3926028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Sipeed MAIX </a:t>
            </a:r>
            <a:r>
              <a:rPr lang="en-US" altLang="zh-CN" dirty="0">
                <a:solidFill>
                  <a:srgbClr val="000000"/>
                </a:solidFill>
              </a:rPr>
              <a:t>provides more than hardware solution, but an overall hardware ecology.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Sipeed MAIX </a:t>
            </a:r>
            <a:r>
              <a:rPr lang="en-US" altLang="zh-CN" dirty="0">
                <a:solidFill>
                  <a:srgbClr val="000000"/>
                </a:solidFill>
              </a:rPr>
              <a:t>enable rapid and agile prototype development and broad deployment of high-quality Edge AI.</a:t>
            </a:r>
          </a:p>
        </p:txBody>
      </p:sp>
      <p:sp>
        <p:nvSpPr>
          <p:cNvPr id="4" name="Slide Number Placeholder 3"/>
          <p:cNvSpPr>
            <a:spLocks noGrp="1"/>
          </p:cNvSpPr>
          <p:nvPr>
            <p:ph type="sldNum" sz="quarter" idx="10"/>
          </p:nvPr>
        </p:nvSpPr>
        <p:spPr/>
        <p:txBody>
          <a:bodyPr/>
          <a:lstStyle/>
          <a:p>
            <a:fld id="{874057B6-0240-4365-B431-0D99DCC91BAC}" type="slidenum">
              <a:rPr lang="en-US" smtClean="0"/>
              <a:t>25</a:t>
            </a:fld>
            <a:endParaRPr lang="en-US" dirty="0"/>
          </a:p>
        </p:txBody>
      </p:sp>
    </p:spTree>
    <p:extLst>
      <p:ext uri="{BB962C8B-B14F-4D97-AF65-F5344CB8AC3E}">
        <p14:creationId xmlns:p14="http://schemas.microsoft.com/office/powerpoint/2010/main" val="2573640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b="1" dirty="0">
                <a:latin typeface="Arial" panose="020B0604020202020204" pitchFamily="34" charset="0"/>
                <a:cs typeface="Arial" panose="020B0604020202020204" pitchFamily="34" charset="0"/>
              </a:rPr>
              <a:t>There </a:t>
            </a:r>
            <a:r>
              <a:rPr lang="zh-CN" altLang="en-US" sz="800" b="1" dirty="0">
                <a:latin typeface="Arial" panose="020B0604020202020204" pitchFamily="34" charset="0"/>
                <a:cs typeface="Arial" panose="020B0604020202020204" pitchFamily="34" charset="0"/>
              </a:rPr>
              <a:t>‘</a:t>
            </a:r>
            <a:r>
              <a:rPr lang="en-US" altLang="zh-CN" sz="800" b="1" dirty="0">
                <a:latin typeface="Arial" panose="020B0604020202020204" pitchFamily="34" charset="0"/>
                <a:cs typeface="Arial" panose="020B0604020202020204" pitchFamily="34" charset="0"/>
              </a:rPr>
              <a:t>re Modules, Development Boards/Kits, Peripherals and Scenario Application Kits in Sipeed MAIX Series.</a:t>
            </a:r>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3</a:t>
            </a:fld>
            <a:endParaRPr lang="en-US" dirty="0"/>
          </a:p>
        </p:txBody>
      </p:sp>
    </p:spTree>
    <p:extLst>
      <p:ext uri="{BB962C8B-B14F-4D97-AF65-F5344CB8AC3E}">
        <p14:creationId xmlns:p14="http://schemas.microsoft.com/office/powerpoint/2010/main" val="7936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b="0" dirty="0">
                <a:latin typeface="Arial" panose="020B0604020202020204" pitchFamily="34" charset="0"/>
                <a:cs typeface="Arial" panose="020B0604020202020204" pitchFamily="34" charset="0"/>
              </a:rPr>
              <a:t>RISC-V 64 AI module, dev boards and substantial sensor module makes AI much easier. </a:t>
            </a:r>
            <a:r>
              <a:rPr lang="en-US" altLang="zh-CN" sz="800" dirty="0">
                <a:latin typeface="Arial" panose="020B0604020202020204" pitchFamily="34" charset="0"/>
                <a:cs typeface="Arial" panose="020B0604020202020204" pitchFamily="34" charset="0"/>
              </a:rPr>
              <a:t>MAIX isn't just a hardware solution, it combines custom hardware, open software, and state-of-the-art AI algorithms to provide high-quality, easy to deploy AI solutions for the edge.</a:t>
            </a:r>
          </a:p>
        </p:txBody>
      </p:sp>
      <p:sp>
        <p:nvSpPr>
          <p:cNvPr id="4" name="Slide Number Placeholder 3"/>
          <p:cNvSpPr>
            <a:spLocks noGrp="1"/>
          </p:cNvSpPr>
          <p:nvPr>
            <p:ph type="sldNum" sz="quarter" idx="10"/>
          </p:nvPr>
        </p:nvSpPr>
        <p:spPr/>
        <p:txBody>
          <a:bodyPr/>
          <a:lstStyle/>
          <a:p>
            <a:fld id="{874057B6-0240-4365-B431-0D99DCC91BAC}" type="slidenum">
              <a:rPr lang="en-US" smtClean="0"/>
              <a:t>4</a:t>
            </a:fld>
            <a:endParaRPr lang="en-US" dirty="0"/>
          </a:p>
        </p:txBody>
      </p:sp>
    </p:spTree>
    <p:extLst>
      <p:ext uri="{BB962C8B-B14F-4D97-AF65-F5344CB8AC3E}">
        <p14:creationId xmlns:p14="http://schemas.microsoft.com/office/powerpoint/2010/main" val="77368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The Kendryte K210 is a system-on-chip (SoC) that integrates machine vision and machine hearing. Using TSMC’s ultra-low-power 28-nm advanced process with dual-core 64-bit processors for better power efficiency, stability and reliability. The SoC strives for ”zero threshold” development and to be deployable in the user’s products in the shortest possible time, giving the product artificial intelligence.</a:t>
            </a:r>
          </a:p>
          <a:p>
            <a:r>
              <a:rPr lang="en-US" altLang="zh-CN" sz="800" dirty="0">
                <a:latin typeface="Arial" panose="020B0604020202020204" pitchFamily="34" charset="0"/>
                <a:cs typeface="Arial" panose="020B0604020202020204" pitchFamily="34" charset="0"/>
              </a:rPr>
              <a:t>Kendryte K210 is intended for the AI and IoT markets, but is also a high-performance MCU.</a:t>
            </a:r>
          </a:p>
        </p:txBody>
      </p:sp>
      <p:sp>
        <p:nvSpPr>
          <p:cNvPr id="4" name="Slide Number Placeholder 3"/>
          <p:cNvSpPr>
            <a:spLocks noGrp="1"/>
          </p:cNvSpPr>
          <p:nvPr>
            <p:ph type="sldNum" sz="quarter" idx="10"/>
          </p:nvPr>
        </p:nvSpPr>
        <p:spPr/>
        <p:txBody>
          <a:bodyPr/>
          <a:lstStyle/>
          <a:p>
            <a:fld id="{874057B6-0240-4365-B431-0D99DCC91BAC}" type="slidenum">
              <a:rPr lang="en-US" smtClean="0"/>
              <a:t>5</a:t>
            </a:fld>
            <a:endParaRPr lang="en-US" dirty="0"/>
          </a:p>
        </p:txBody>
      </p:sp>
    </p:spTree>
    <p:extLst>
      <p:ext uri="{BB962C8B-B14F-4D97-AF65-F5344CB8AC3E}">
        <p14:creationId xmlns:p14="http://schemas.microsoft.com/office/powerpoint/2010/main" val="72026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The K210 includes two 64-bit RISC-V CPU cores, each with a built-in independent FPU. The primary functions of the K210 are machine vision and hearing, which includes the KPU for computing convolutional neural networks and an APU for pro-</a:t>
            </a:r>
            <a:r>
              <a:rPr lang="en-US" altLang="en-US" dirty="0" err="1">
                <a:solidFill>
                  <a:srgbClr val="000000"/>
                </a:solidFill>
              </a:rPr>
              <a:t>cessing</a:t>
            </a:r>
            <a:r>
              <a:rPr lang="en-US" altLang="en-US" dirty="0">
                <a:solidFill>
                  <a:srgbClr val="000000"/>
                </a:solidFill>
              </a:rPr>
              <a:t> microphone array inputs. The K210 features a Fast Fourier Transform (FFT) Accelerator for high performance complex FFT calculations. As a result, for most machine learning algorithms, the K210 has high-performance processing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The K210 embeds AES and SHA256 algorithm accelerators to provide users with basic security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The K210 features high-performance, low-power SRAM and powerful DMA for superior data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rPr>
              <a:t>K210 has a wide range of peripheral units: DVP, JTAG, OTP, FPIOA, GPIO, UART, SPI, RTC, I2S, I2C, WDT, Timer and PWM, for a large number of application scenarios.</a:t>
            </a:r>
          </a:p>
        </p:txBody>
      </p:sp>
      <p:sp>
        <p:nvSpPr>
          <p:cNvPr id="4" name="Slide Number Placeholder 3"/>
          <p:cNvSpPr>
            <a:spLocks noGrp="1"/>
          </p:cNvSpPr>
          <p:nvPr>
            <p:ph type="sldNum" sz="quarter" idx="10"/>
          </p:nvPr>
        </p:nvSpPr>
        <p:spPr/>
        <p:txBody>
          <a:bodyPr/>
          <a:lstStyle/>
          <a:p>
            <a:fld id="{874057B6-0240-4365-B431-0D99DCC91BAC}" type="slidenum">
              <a:rPr lang="en-US" smtClean="0"/>
              <a:t>6</a:t>
            </a:fld>
            <a:endParaRPr lang="en-US" dirty="0"/>
          </a:p>
        </p:txBody>
      </p:sp>
    </p:spTree>
    <p:extLst>
      <p:ext uri="{BB962C8B-B14F-4D97-AF65-F5344CB8AC3E}">
        <p14:creationId xmlns:p14="http://schemas.microsoft.com/office/powerpoint/2010/main" val="255351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Inherit the advantage of K210‘s small footprint, </a:t>
            </a:r>
            <a:r>
              <a:rPr lang="en-US" altLang="zh-CN" sz="900" b="1" dirty="0">
                <a:latin typeface="Arial" panose="020B0604020202020204" pitchFamily="34" charset="0"/>
                <a:cs typeface="Arial" panose="020B0604020202020204" pitchFamily="34" charset="0"/>
              </a:rPr>
              <a:t>MAIX-I module</a:t>
            </a:r>
            <a:r>
              <a:rPr lang="en-US" altLang="zh-CN" sz="800" dirty="0">
                <a:latin typeface="Arial" panose="020B0604020202020204" pitchFamily="34" charset="0"/>
                <a:cs typeface="Arial" panose="020B0604020202020204" pitchFamily="34" charset="0"/>
              </a:rPr>
              <a:t>, integrate K210, 3-channel DC-DC power, 8MB Flash,</a:t>
            </a:r>
            <a:r>
              <a:rPr lang="zh-CN" altLang="en-US" sz="800" dirty="0">
                <a:latin typeface="Arial" panose="020B0604020202020204" pitchFamily="34" charset="0"/>
                <a:cs typeface="Arial" panose="020B0604020202020204" pitchFamily="34" charset="0"/>
              </a:rPr>
              <a:t> </a:t>
            </a:r>
            <a:r>
              <a:rPr lang="en-US" altLang="zh-CN" sz="800" dirty="0">
                <a:latin typeface="Arial" panose="020B0604020202020204" pitchFamily="34" charset="0"/>
                <a:cs typeface="Arial" panose="020B0604020202020204" pitchFamily="34" charset="0"/>
              </a:rPr>
              <a:t>Wi-Fi chip ESP8285(optional) into Square Inch Module. </a:t>
            </a:r>
          </a:p>
          <a:p>
            <a:r>
              <a:rPr lang="en-US" altLang="zh-CN" sz="800" dirty="0">
                <a:latin typeface="Arial" panose="020B0604020202020204" pitchFamily="34" charset="0"/>
                <a:cs typeface="Arial" panose="020B0604020202020204" pitchFamily="34" charset="0"/>
              </a:rPr>
              <a:t>All usable IO breaks out as 1.27mm(50mil) pins, and pin's voltage is selectable from 3.3V and 1.8V.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rgbClr val="000000"/>
              </a:solidFill>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7</a:t>
            </a:fld>
            <a:endParaRPr lang="en-US" dirty="0"/>
          </a:p>
        </p:txBody>
      </p:sp>
    </p:spTree>
    <p:extLst>
      <p:ext uri="{BB962C8B-B14F-4D97-AF65-F5344CB8AC3E}">
        <p14:creationId xmlns:p14="http://schemas.microsoft.com/office/powerpoint/2010/main" val="414425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M1w dock is the 1st development board kit Sipeed released based on MAIX-I module Wi-Fi Version.</a:t>
            </a:r>
            <a:r>
              <a:rPr lang="zh-CN" altLang="en-US" sz="800" dirty="0">
                <a:latin typeface="Arial" panose="020B0604020202020204" pitchFamily="34" charset="0"/>
                <a:cs typeface="Arial" panose="020B0604020202020204" pitchFamily="34" charset="0"/>
              </a:rPr>
              <a:t> </a:t>
            </a:r>
            <a:r>
              <a:rPr lang="en-US" altLang="zh-CN" sz="800" dirty="0">
                <a:latin typeface="Arial" panose="020B0604020202020204" pitchFamily="34" charset="0"/>
                <a:cs typeface="Arial" panose="020B0604020202020204" pitchFamily="34" charset="0"/>
              </a:rPr>
              <a:t>M1 dock is w/o Wi-Fi version. 2.4-inch QVGA LCD and OV2640 camera are both included in the kit.</a:t>
            </a:r>
          </a:p>
          <a:p>
            <a:endParaRPr lang="en-US" altLang="zh-CN"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74057B6-0240-4365-B431-0D99DCC91BAC}" type="slidenum">
              <a:rPr lang="en-US" smtClean="0"/>
              <a:t>8</a:t>
            </a:fld>
            <a:endParaRPr lang="en-US" dirty="0"/>
          </a:p>
        </p:txBody>
      </p:sp>
    </p:spTree>
    <p:extLst>
      <p:ext uri="{BB962C8B-B14F-4D97-AF65-F5344CB8AC3E}">
        <p14:creationId xmlns:p14="http://schemas.microsoft.com/office/powerpoint/2010/main" val="1928259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800" dirty="0">
                <a:latin typeface="Arial" panose="020B0604020202020204" pitchFamily="34" charset="0"/>
                <a:cs typeface="Arial" panose="020B0604020202020204" pitchFamily="34" charset="0"/>
              </a:rPr>
              <a:t>Sipeed provide MAIX Bit development board and development kit for it. The kit contains a 2.4-inch QVGA LCD and a OV2640 camera</a:t>
            </a:r>
          </a:p>
        </p:txBody>
      </p:sp>
      <p:sp>
        <p:nvSpPr>
          <p:cNvPr id="4" name="Slide Number Placeholder 3"/>
          <p:cNvSpPr>
            <a:spLocks noGrp="1"/>
          </p:cNvSpPr>
          <p:nvPr>
            <p:ph type="sldNum" sz="quarter" idx="10"/>
          </p:nvPr>
        </p:nvSpPr>
        <p:spPr/>
        <p:txBody>
          <a:bodyPr/>
          <a:lstStyle/>
          <a:p>
            <a:fld id="{874057B6-0240-4365-B431-0D99DCC91BAC}" type="slidenum">
              <a:rPr lang="en-US" smtClean="0"/>
              <a:t>9</a:t>
            </a:fld>
            <a:endParaRPr lang="en-US" dirty="0"/>
          </a:p>
        </p:txBody>
      </p:sp>
    </p:spTree>
    <p:extLst>
      <p:ext uri="{BB962C8B-B14F-4D97-AF65-F5344CB8AC3E}">
        <p14:creationId xmlns:p14="http://schemas.microsoft.com/office/powerpoint/2010/main" val="55884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07103"/>
            <a:ext cx="6427788" cy="321310"/>
          </a:xfrm>
          <a:prstGeom prst="rect">
            <a:avLst/>
          </a:prstGeom>
        </p:spPr>
        <p:txBody>
          <a:bodyPr wrap="none" lIns="0" tIns="0" rIns="0" bIns="0" anchor="t" anchorCtr="0">
            <a:noAutofit/>
          </a:bodyPr>
          <a:lstStyle>
            <a:lvl1pPr algn="ctr">
              <a:defRPr sz="14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696463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247" y="6"/>
            <a:ext cx="4066393" cy="32494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321390" y="1124585"/>
            <a:ext cx="5785009" cy="3180746"/>
          </a:xfrm>
          <a:prstGeom prst="rect">
            <a:avLst/>
          </a:prstGeom>
        </p:spPr>
        <p:txBody>
          <a:bodyPr vert="eaVert" lIns="64264" tIns="32132" rIns="64264" bIns="3213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5" name="Footer Placeholder 4"/>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6" name="Slide Number Placeholder 5"/>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18183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60146" y="193010"/>
            <a:ext cx="1446252" cy="411232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21392" y="193010"/>
            <a:ext cx="4231627" cy="4112322"/>
          </a:xfrm>
          <a:prstGeom prst="rect">
            <a:avLst/>
          </a:prstGeom>
        </p:spPr>
        <p:txBody>
          <a:bodyPr vert="eaVert" lIns="64264" tIns="32132" rIns="64264" bIns="3213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5" name="Footer Placeholder 4"/>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6" name="Slide Number Placeholder 5"/>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2474758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866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2084" y="1497222"/>
            <a:ext cx="5463620" cy="1033101"/>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964170" y="2731135"/>
            <a:ext cx="4499452" cy="1231688"/>
          </a:xfrm>
          <a:prstGeom prst="rect">
            <a:avLst/>
          </a:prstGeom>
        </p:spPr>
        <p:txBody>
          <a:bodyPr lIns="64264" tIns="32132" rIns="64264" bIns="32132"/>
          <a:lstStyle>
            <a:lvl1pPr marL="0" indent="0" algn="ctr">
              <a:buNone/>
              <a:defRPr>
                <a:solidFill>
                  <a:schemeClr val="tx1">
                    <a:tint val="75000"/>
                  </a:schemeClr>
                </a:solidFill>
              </a:defRPr>
            </a:lvl1pPr>
            <a:lvl2pPr marL="321301" indent="0" algn="ctr">
              <a:buNone/>
              <a:defRPr>
                <a:solidFill>
                  <a:schemeClr val="tx1">
                    <a:tint val="75000"/>
                  </a:schemeClr>
                </a:solidFill>
              </a:defRPr>
            </a:lvl2pPr>
            <a:lvl3pPr marL="642603" indent="0" algn="ctr">
              <a:buNone/>
              <a:defRPr>
                <a:solidFill>
                  <a:schemeClr val="tx1">
                    <a:tint val="75000"/>
                  </a:schemeClr>
                </a:solidFill>
              </a:defRPr>
            </a:lvl3pPr>
            <a:lvl4pPr marL="963903" indent="0" algn="ctr">
              <a:buNone/>
              <a:defRPr>
                <a:solidFill>
                  <a:schemeClr val="tx1">
                    <a:tint val="75000"/>
                  </a:schemeClr>
                </a:solidFill>
              </a:defRPr>
            </a:lvl4pPr>
            <a:lvl5pPr marL="1285206" indent="0" algn="ctr">
              <a:buNone/>
              <a:defRPr>
                <a:solidFill>
                  <a:schemeClr val="tx1">
                    <a:tint val="75000"/>
                  </a:schemeClr>
                </a:solidFill>
              </a:defRPr>
            </a:lvl5pPr>
            <a:lvl6pPr marL="1606507" indent="0" algn="ctr">
              <a:buNone/>
              <a:defRPr>
                <a:solidFill>
                  <a:schemeClr val="tx1">
                    <a:tint val="75000"/>
                  </a:schemeClr>
                </a:solidFill>
              </a:defRPr>
            </a:lvl6pPr>
            <a:lvl7pPr marL="1927808" indent="0" algn="ctr">
              <a:buNone/>
              <a:defRPr>
                <a:solidFill>
                  <a:schemeClr val="tx1">
                    <a:tint val="75000"/>
                  </a:schemeClr>
                </a:solidFill>
              </a:defRPr>
            </a:lvl7pPr>
            <a:lvl8pPr marL="2249109" indent="0" algn="ctr">
              <a:buNone/>
              <a:defRPr>
                <a:solidFill>
                  <a:schemeClr val="tx1">
                    <a:tint val="75000"/>
                  </a:schemeClr>
                </a:solidFill>
              </a:defRPr>
            </a:lvl8pPr>
            <a:lvl9pPr marL="257041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5" name="Footer Placeholder 4"/>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6" name="Slide Number Placeholder 5"/>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329943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247" y="6"/>
            <a:ext cx="4066393" cy="32494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21390" y="1124585"/>
            <a:ext cx="5785009" cy="3180746"/>
          </a:xfrm>
          <a:prstGeom prst="rect">
            <a:avLst/>
          </a:prstGeom>
        </p:spPr>
        <p:txBody>
          <a:bodyPr lIns="64264" tIns="32132" rIns="64264" bIns="3213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5" name="Footer Placeholder 4"/>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6" name="Slide Number Placeholder 5"/>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395101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7751" y="3097072"/>
            <a:ext cx="5463620" cy="957236"/>
          </a:xfrm>
          <a:prstGeom prst="rect">
            <a:avLst/>
          </a:prstGeom>
        </p:spPr>
        <p:txBody>
          <a:bodyPr anchor="t"/>
          <a:lstStyle>
            <a:lvl1pPr algn="l">
              <a:defRPr sz="2800" b="1" cap="all"/>
            </a:lvl1pPr>
          </a:lstStyle>
          <a:p>
            <a:r>
              <a:rPr lang="en-US"/>
              <a:t>Click to edit Master title style</a:t>
            </a:r>
          </a:p>
        </p:txBody>
      </p:sp>
      <p:sp>
        <p:nvSpPr>
          <p:cNvPr id="3" name="Text Placeholder 2"/>
          <p:cNvSpPr>
            <a:spLocks noGrp="1"/>
          </p:cNvSpPr>
          <p:nvPr>
            <p:ph type="body" idx="1"/>
          </p:nvPr>
        </p:nvSpPr>
        <p:spPr>
          <a:xfrm>
            <a:off x="507751" y="2042774"/>
            <a:ext cx="5463620" cy="1054298"/>
          </a:xfrm>
          <a:prstGeom prst="rect">
            <a:avLst/>
          </a:prstGeom>
        </p:spPr>
        <p:txBody>
          <a:bodyPr lIns="64264" tIns="32132" rIns="64264" bIns="32132" anchor="b"/>
          <a:lstStyle>
            <a:lvl1pPr marL="0" indent="0">
              <a:buNone/>
              <a:defRPr sz="1400">
                <a:solidFill>
                  <a:schemeClr val="tx1">
                    <a:tint val="75000"/>
                  </a:schemeClr>
                </a:solidFill>
              </a:defRPr>
            </a:lvl1pPr>
            <a:lvl2pPr marL="321301" indent="0">
              <a:buNone/>
              <a:defRPr sz="1300">
                <a:solidFill>
                  <a:schemeClr val="tx1">
                    <a:tint val="75000"/>
                  </a:schemeClr>
                </a:solidFill>
              </a:defRPr>
            </a:lvl2pPr>
            <a:lvl3pPr marL="642603" indent="0">
              <a:buNone/>
              <a:defRPr sz="1100">
                <a:solidFill>
                  <a:schemeClr val="tx1">
                    <a:tint val="75000"/>
                  </a:schemeClr>
                </a:solidFill>
              </a:defRPr>
            </a:lvl3pPr>
            <a:lvl4pPr marL="963903" indent="0">
              <a:buNone/>
              <a:defRPr sz="1000">
                <a:solidFill>
                  <a:schemeClr val="tx1">
                    <a:tint val="75000"/>
                  </a:schemeClr>
                </a:solidFill>
              </a:defRPr>
            </a:lvl4pPr>
            <a:lvl5pPr marL="1285206" indent="0">
              <a:buNone/>
              <a:defRPr sz="1000">
                <a:solidFill>
                  <a:schemeClr val="tx1">
                    <a:tint val="75000"/>
                  </a:schemeClr>
                </a:solidFill>
              </a:defRPr>
            </a:lvl5pPr>
            <a:lvl6pPr marL="1606507" indent="0">
              <a:buNone/>
              <a:defRPr sz="1000">
                <a:solidFill>
                  <a:schemeClr val="tx1">
                    <a:tint val="75000"/>
                  </a:schemeClr>
                </a:solidFill>
              </a:defRPr>
            </a:lvl6pPr>
            <a:lvl7pPr marL="1927808" indent="0">
              <a:buNone/>
              <a:defRPr sz="1000">
                <a:solidFill>
                  <a:schemeClr val="tx1">
                    <a:tint val="75000"/>
                  </a:schemeClr>
                </a:solidFill>
              </a:defRPr>
            </a:lvl7pPr>
            <a:lvl8pPr marL="2249109" indent="0">
              <a:buNone/>
              <a:defRPr sz="1000">
                <a:solidFill>
                  <a:schemeClr val="tx1">
                    <a:tint val="75000"/>
                  </a:schemeClr>
                </a:solidFill>
              </a:defRPr>
            </a:lvl8pPr>
            <a:lvl9pPr marL="2570411" indent="0">
              <a:buNone/>
              <a:defRPr sz="1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5" name="Footer Placeholder 4"/>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6" name="Slide Number Placeholder 5"/>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979970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247" y="6"/>
            <a:ext cx="4066393" cy="32494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21389" y="1124585"/>
            <a:ext cx="2838940" cy="3180746"/>
          </a:xfrm>
          <a:prstGeom prst="rect">
            <a:avLst/>
          </a:prstGeom>
        </p:spPr>
        <p:txBody>
          <a:bodyPr lIns="64264" tIns="32132" rIns="64264" bIns="32132"/>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67460" y="1124585"/>
            <a:ext cx="2838940" cy="3180746"/>
          </a:xfrm>
          <a:prstGeom prst="rect">
            <a:avLst/>
          </a:prstGeom>
        </p:spPr>
        <p:txBody>
          <a:bodyPr lIns="64264" tIns="32132" rIns="64264" bIns="32132"/>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6" name="Footer Placeholder 5"/>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7" name="Slide Number Placeholder 6"/>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225134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247" y="6"/>
            <a:ext cx="4066393" cy="32494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21389" y="1078849"/>
            <a:ext cx="2840056" cy="449611"/>
          </a:xfrm>
          <a:prstGeom prst="rect">
            <a:avLst/>
          </a:prstGeom>
        </p:spPr>
        <p:txBody>
          <a:bodyPr lIns="64264" tIns="32132" rIns="64264" bIns="32132" anchor="b"/>
          <a:lstStyle>
            <a:lvl1pPr marL="0" indent="0">
              <a:buNone/>
              <a:defRPr sz="1700" b="1"/>
            </a:lvl1pPr>
            <a:lvl2pPr marL="321301" indent="0">
              <a:buNone/>
              <a:defRPr sz="1400" b="1"/>
            </a:lvl2pPr>
            <a:lvl3pPr marL="642603" indent="0">
              <a:buNone/>
              <a:defRPr sz="1300" b="1"/>
            </a:lvl3pPr>
            <a:lvl4pPr marL="963903" indent="0">
              <a:buNone/>
              <a:defRPr sz="1100" b="1"/>
            </a:lvl4pPr>
            <a:lvl5pPr marL="1285206" indent="0">
              <a:buNone/>
              <a:defRPr sz="1100" b="1"/>
            </a:lvl5pPr>
            <a:lvl6pPr marL="1606507" indent="0">
              <a:buNone/>
              <a:defRPr sz="1100" b="1"/>
            </a:lvl6pPr>
            <a:lvl7pPr marL="1927808" indent="0">
              <a:buNone/>
              <a:defRPr sz="1100" b="1"/>
            </a:lvl7pPr>
            <a:lvl8pPr marL="2249109" indent="0">
              <a:buNone/>
              <a:defRPr sz="1100" b="1"/>
            </a:lvl8pPr>
            <a:lvl9pPr marL="2570411" indent="0">
              <a:buNone/>
              <a:defRPr sz="1100" b="1"/>
            </a:lvl9pPr>
          </a:lstStyle>
          <a:p>
            <a:pPr lvl="0"/>
            <a:r>
              <a:rPr lang="en-US"/>
              <a:t>Click to edit Master text styles</a:t>
            </a:r>
          </a:p>
        </p:txBody>
      </p:sp>
      <p:sp>
        <p:nvSpPr>
          <p:cNvPr id="4" name="Content Placeholder 3"/>
          <p:cNvSpPr>
            <a:spLocks noGrp="1"/>
          </p:cNvSpPr>
          <p:nvPr>
            <p:ph sz="half" idx="2"/>
          </p:nvPr>
        </p:nvSpPr>
        <p:spPr>
          <a:xfrm>
            <a:off x="321389" y="1528460"/>
            <a:ext cx="2840056" cy="2776877"/>
          </a:xfrm>
          <a:prstGeom prst="rect">
            <a:avLst/>
          </a:prstGeom>
        </p:spPr>
        <p:txBody>
          <a:bodyPr lIns="64264" tIns="32132" rIns="64264" bIns="32132"/>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265227" y="1078849"/>
            <a:ext cx="2841172" cy="449611"/>
          </a:xfrm>
          <a:prstGeom prst="rect">
            <a:avLst/>
          </a:prstGeom>
        </p:spPr>
        <p:txBody>
          <a:bodyPr lIns="64264" tIns="32132" rIns="64264" bIns="32132" anchor="b"/>
          <a:lstStyle>
            <a:lvl1pPr marL="0" indent="0">
              <a:buNone/>
              <a:defRPr sz="1700" b="1"/>
            </a:lvl1pPr>
            <a:lvl2pPr marL="321301" indent="0">
              <a:buNone/>
              <a:defRPr sz="1400" b="1"/>
            </a:lvl2pPr>
            <a:lvl3pPr marL="642603" indent="0">
              <a:buNone/>
              <a:defRPr sz="1300" b="1"/>
            </a:lvl3pPr>
            <a:lvl4pPr marL="963903" indent="0">
              <a:buNone/>
              <a:defRPr sz="1100" b="1"/>
            </a:lvl4pPr>
            <a:lvl5pPr marL="1285206" indent="0">
              <a:buNone/>
              <a:defRPr sz="1100" b="1"/>
            </a:lvl5pPr>
            <a:lvl6pPr marL="1606507" indent="0">
              <a:buNone/>
              <a:defRPr sz="1100" b="1"/>
            </a:lvl6pPr>
            <a:lvl7pPr marL="1927808" indent="0">
              <a:buNone/>
              <a:defRPr sz="1100" b="1"/>
            </a:lvl7pPr>
            <a:lvl8pPr marL="2249109" indent="0">
              <a:buNone/>
              <a:defRPr sz="1100" b="1"/>
            </a:lvl8pPr>
            <a:lvl9pPr marL="257041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265227" y="1528460"/>
            <a:ext cx="2841172" cy="2776877"/>
          </a:xfrm>
          <a:prstGeom prst="rect">
            <a:avLst/>
          </a:prstGeom>
        </p:spPr>
        <p:txBody>
          <a:bodyPr lIns="64264" tIns="32132" rIns="64264" bIns="32132"/>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8" name="Footer Placeholder 7"/>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9" name="Slide Number Placeholder 8"/>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322487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3" name="Footer Placeholder 2"/>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4" name="Slide Number Placeholder 3"/>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3294463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1391" y="191899"/>
            <a:ext cx="2114698" cy="816663"/>
          </a:xfrm>
          <a:prstGeom prst="rect">
            <a:avLst/>
          </a:prstGeo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2513087" y="191894"/>
            <a:ext cx="3593312" cy="4113438"/>
          </a:xfrm>
          <a:prstGeom prst="rect">
            <a:avLst/>
          </a:prstGeom>
        </p:spPr>
        <p:txBody>
          <a:bodyPr lIns="64264" tIns="32132" rIns="64264" bIns="32132"/>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21391" y="1008563"/>
            <a:ext cx="2114698" cy="3296775"/>
          </a:xfrm>
          <a:prstGeom prst="rect">
            <a:avLst/>
          </a:prstGeom>
        </p:spPr>
        <p:txBody>
          <a:bodyPr lIns="64264" tIns="32132" rIns="64264" bIns="32132"/>
          <a:lstStyle>
            <a:lvl1pPr marL="0" indent="0">
              <a:buNone/>
              <a:defRPr sz="1000"/>
            </a:lvl1pPr>
            <a:lvl2pPr marL="321301" indent="0">
              <a:buNone/>
              <a:defRPr sz="800"/>
            </a:lvl2pPr>
            <a:lvl3pPr marL="642603" indent="0">
              <a:buNone/>
              <a:defRPr sz="700"/>
            </a:lvl3pPr>
            <a:lvl4pPr marL="963903" indent="0">
              <a:buNone/>
              <a:defRPr sz="600"/>
            </a:lvl4pPr>
            <a:lvl5pPr marL="1285206" indent="0">
              <a:buNone/>
              <a:defRPr sz="600"/>
            </a:lvl5pPr>
            <a:lvl6pPr marL="1606507" indent="0">
              <a:buNone/>
              <a:defRPr sz="600"/>
            </a:lvl6pPr>
            <a:lvl7pPr marL="1927808" indent="0">
              <a:buNone/>
              <a:defRPr sz="600"/>
            </a:lvl7pPr>
            <a:lvl8pPr marL="2249109" indent="0">
              <a:buNone/>
              <a:defRPr sz="600"/>
            </a:lvl8pPr>
            <a:lvl9pPr marL="2570411" indent="0">
              <a:buNone/>
              <a:defRPr sz="600"/>
            </a:lvl9pPr>
          </a:lstStyle>
          <a:p>
            <a:pPr lvl="0"/>
            <a:r>
              <a:rPr lang="en-US"/>
              <a:t>Click to edit Master text styles</a:t>
            </a:r>
          </a:p>
        </p:txBody>
      </p:sp>
      <p:sp>
        <p:nvSpPr>
          <p:cNvPr id="5" name="Date Placeholder 4"/>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6" name="Footer Placeholder 5"/>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7" name="Slide Number Placeholder 6"/>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77476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894" y="3373761"/>
            <a:ext cx="3856673" cy="398291"/>
          </a:xfrm>
          <a:prstGeom prst="rect">
            <a:avLst/>
          </a:prstGeo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259894" y="430645"/>
            <a:ext cx="3856673" cy="2891790"/>
          </a:xfrm>
          <a:prstGeom prst="rect">
            <a:avLst/>
          </a:prstGeom>
        </p:spPr>
        <p:txBody>
          <a:bodyPr lIns="64264" tIns="32132" rIns="64264" bIns="32132"/>
          <a:lstStyle>
            <a:lvl1pPr marL="0" indent="0">
              <a:buNone/>
              <a:defRPr sz="2200"/>
            </a:lvl1pPr>
            <a:lvl2pPr marL="321301" indent="0">
              <a:buNone/>
              <a:defRPr sz="2000"/>
            </a:lvl2pPr>
            <a:lvl3pPr marL="642603" indent="0">
              <a:buNone/>
              <a:defRPr sz="1700"/>
            </a:lvl3pPr>
            <a:lvl4pPr marL="963903" indent="0">
              <a:buNone/>
              <a:defRPr sz="1400"/>
            </a:lvl4pPr>
            <a:lvl5pPr marL="1285206" indent="0">
              <a:buNone/>
              <a:defRPr sz="1400"/>
            </a:lvl5pPr>
            <a:lvl6pPr marL="1606507" indent="0">
              <a:buNone/>
              <a:defRPr sz="1400"/>
            </a:lvl6pPr>
            <a:lvl7pPr marL="1927808" indent="0">
              <a:buNone/>
              <a:defRPr sz="1400"/>
            </a:lvl7pPr>
            <a:lvl8pPr marL="2249109" indent="0">
              <a:buNone/>
              <a:defRPr sz="1400"/>
            </a:lvl8pPr>
            <a:lvl9pPr marL="2570411" indent="0">
              <a:buNone/>
              <a:defRPr sz="1400"/>
            </a:lvl9pPr>
          </a:lstStyle>
          <a:p>
            <a:endParaRPr lang="en-US" dirty="0"/>
          </a:p>
        </p:txBody>
      </p:sp>
      <p:sp>
        <p:nvSpPr>
          <p:cNvPr id="4" name="Text Placeholder 3"/>
          <p:cNvSpPr>
            <a:spLocks noGrp="1"/>
          </p:cNvSpPr>
          <p:nvPr>
            <p:ph type="body" sz="half" idx="2"/>
          </p:nvPr>
        </p:nvSpPr>
        <p:spPr>
          <a:xfrm>
            <a:off x="1259894" y="3772048"/>
            <a:ext cx="3856673" cy="565639"/>
          </a:xfrm>
          <a:prstGeom prst="rect">
            <a:avLst/>
          </a:prstGeom>
        </p:spPr>
        <p:txBody>
          <a:bodyPr lIns="64264" tIns="32132" rIns="64264" bIns="32132"/>
          <a:lstStyle>
            <a:lvl1pPr marL="0" indent="0">
              <a:buNone/>
              <a:defRPr sz="1000"/>
            </a:lvl1pPr>
            <a:lvl2pPr marL="321301" indent="0">
              <a:buNone/>
              <a:defRPr sz="800"/>
            </a:lvl2pPr>
            <a:lvl3pPr marL="642603" indent="0">
              <a:buNone/>
              <a:defRPr sz="700"/>
            </a:lvl3pPr>
            <a:lvl4pPr marL="963903" indent="0">
              <a:buNone/>
              <a:defRPr sz="600"/>
            </a:lvl4pPr>
            <a:lvl5pPr marL="1285206" indent="0">
              <a:buNone/>
              <a:defRPr sz="600"/>
            </a:lvl5pPr>
            <a:lvl6pPr marL="1606507" indent="0">
              <a:buNone/>
              <a:defRPr sz="600"/>
            </a:lvl6pPr>
            <a:lvl7pPr marL="1927808" indent="0">
              <a:buNone/>
              <a:defRPr sz="600"/>
            </a:lvl7pPr>
            <a:lvl8pPr marL="2249109" indent="0">
              <a:buNone/>
              <a:defRPr sz="600"/>
            </a:lvl8pPr>
            <a:lvl9pPr marL="2570411" indent="0">
              <a:buNone/>
              <a:defRPr sz="600"/>
            </a:lvl9pPr>
          </a:lstStyle>
          <a:p>
            <a:pPr lvl="0"/>
            <a:r>
              <a:rPr lang="en-US"/>
              <a:t>Click to edit Master text styles</a:t>
            </a:r>
          </a:p>
        </p:txBody>
      </p:sp>
      <p:sp>
        <p:nvSpPr>
          <p:cNvPr id="5" name="Date Placeholder 4"/>
          <p:cNvSpPr>
            <a:spLocks noGrp="1"/>
          </p:cNvSpPr>
          <p:nvPr>
            <p:ph type="dt" sz="half" idx="10"/>
          </p:nvPr>
        </p:nvSpPr>
        <p:spPr>
          <a:xfrm>
            <a:off x="321393" y="4467102"/>
            <a:ext cx="1499817" cy="256602"/>
          </a:xfrm>
          <a:prstGeom prst="rect">
            <a:avLst/>
          </a:prstGeom>
        </p:spPr>
        <p:txBody>
          <a:bodyPr lIns="64264" tIns="32132" rIns="64264" bIns="32132"/>
          <a:lstStyle/>
          <a:p>
            <a:fld id="{72C946B6-21F1-40EF-B28E-1F2E42BCC5A6}" type="datetimeFigureOut">
              <a:rPr lang="en-US" smtClean="0"/>
              <a:t>6/6/2019</a:t>
            </a:fld>
            <a:endParaRPr lang="en-US" dirty="0"/>
          </a:p>
        </p:txBody>
      </p:sp>
      <p:sp>
        <p:nvSpPr>
          <p:cNvPr id="6" name="Footer Placeholder 5"/>
          <p:cNvSpPr>
            <a:spLocks noGrp="1"/>
          </p:cNvSpPr>
          <p:nvPr>
            <p:ph type="ftr" sz="quarter" idx="11"/>
          </p:nvPr>
        </p:nvSpPr>
        <p:spPr>
          <a:xfrm>
            <a:off x="2196163" y="4467102"/>
            <a:ext cx="2035466" cy="256602"/>
          </a:xfrm>
          <a:prstGeom prst="rect">
            <a:avLst/>
          </a:prstGeom>
        </p:spPr>
        <p:txBody>
          <a:bodyPr lIns="64264" tIns="32132" rIns="64264" bIns="32132"/>
          <a:lstStyle/>
          <a:p>
            <a:endParaRPr lang="en-US" dirty="0"/>
          </a:p>
        </p:txBody>
      </p:sp>
      <p:sp>
        <p:nvSpPr>
          <p:cNvPr id="7" name="Slide Number Placeholder 6"/>
          <p:cNvSpPr>
            <a:spLocks noGrp="1"/>
          </p:cNvSpPr>
          <p:nvPr>
            <p:ph type="sldNum" sz="quarter" idx="12"/>
          </p:nvPr>
        </p:nvSpPr>
        <p:spPr>
          <a:xfrm>
            <a:off x="4606585" y="4467102"/>
            <a:ext cx="1499817" cy="256602"/>
          </a:xfrm>
          <a:prstGeom prst="rect">
            <a:avLst/>
          </a:prstGeom>
        </p:spPr>
        <p:txBody>
          <a:bodyPr lIns="64264" tIns="32132" rIns="64264" bIns="32132"/>
          <a:lstStyle/>
          <a:p>
            <a:fld id="{6AB5AE18-5CC3-45C2-9010-F13AAE88FA49}" type="slidenum">
              <a:rPr lang="en-US" smtClean="0"/>
              <a:t>‹#›</a:t>
            </a:fld>
            <a:endParaRPr lang="en-US" dirty="0"/>
          </a:p>
        </p:txBody>
      </p:sp>
    </p:spTree>
    <p:extLst>
      <p:ext uri="{BB962C8B-B14F-4D97-AF65-F5344CB8AC3E}">
        <p14:creationId xmlns:p14="http://schemas.microsoft.com/office/powerpoint/2010/main" val="225304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0" y="160655"/>
            <a:ext cx="6427788" cy="267758"/>
          </a:xfrm>
          <a:prstGeom prst="rect">
            <a:avLst/>
          </a:prstGeom>
        </p:spPr>
        <p:txBody>
          <a:bodyPr vert="horz" lIns="64264" tIns="32132" rIns="64264" bIns="32132" rtlCol="0" anchor="ctr">
            <a:normAutofit/>
          </a:bodyPr>
          <a:lstStyle/>
          <a:p>
            <a:r>
              <a:rPr lang="en-US" dirty="0"/>
              <a:t>Title</a:t>
            </a:r>
          </a:p>
        </p:txBody>
      </p:sp>
    </p:spTree>
    <p:extLst>
      <p:ext uri="{BB962C8B-B14F-4D97-AF65-F5344CB8AC3E}">
        <p14:creationId xmlns:p14="http://schemas.microsoft.com/office/powerpoint/2010/main" val="1705154309"/>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ctr" defTabSz="642603" rtl="0" eaLnBrk="1" latinLnBrk="0" hangingPunct="1">
        <a:spcBef>
          <a:spcPct val="0"/>
        </a:spcBef>
        <a:buNone/>
        <a:defRPr sz="1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40976" indent="-240976" algn="l" defTabSz="64260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1pPr>
      <a:lvl2pPr marL="522114" indent="-200814" algn="l" defTabSz="6426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803253" indent="-160651" algn="l" defTabSz="64260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3pPr>
      <a:lvl4pPr marL="1124555"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1445857"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1767158"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6pPr>
      <a:lvl7pPr marL="2088459"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7pPr>
      <a:lvl8pPr marL="2409760"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8pPr>
      <a:lvl9pPr marL="2731061" indent="-160651" algn="l" defTabSz="642603"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42603" rtl="0" eaLnBrk="1" latinLnBrk="0" hangingPunct="1">
        <a:defRPr sz="1300" kern="1200">
          <a:solidFill>
            <a:schemeClr val="tx1"/>
          </a:solidFill>
          <a:latin typeface="+mn-lt"/>
          <a:ea typeface="+mn-ea"/>
          <a:cs typeface="+mn-cs"/>
        </a:defRPr>
      </a:lvl1pPr>
      <a:lvl2pPr marL="321301" algn="l" defTabSz="642603" rtl="0" eaLnBrk="1" latinLnBrk="0" hangingPunct="1">
        <a:defRPr sz="1300" kern="1200">
          <a:solidFill>
            <a:schemeClr val="tx1"/>
          </a:solidFill>
          <a:latin typeface="+mn-lt"/>
          <a:ea typeface="+mn-ea"/>
          <a:cs typeface="+mn-cs"/>
        </a:defRPr>
      </a:lvl2pPr>
      <a:lvl3pPr marL="642603" algn="l" defTabSz="642603" rtl="0" eaLnBrk="1" latinLnBrk="0" hangingPunct="1">
        <a:defRPr sz="1300" kern="1200">
          <a:solidFill>
            <a:schemeClr val="tx1"/>
          </a:solidFill>
          <a:latin typeface="+mn-lt"/>
          <a:ea typeface="+mn-ea"/>
          <a:cs typeface="+mn-cs"/>
        </a:defRPr>
      </a:lvl3pPr>
      <a:lvl4pPr marL="963903" algn="l" defTabSz="642603" rtl="0" eaLnBrk="1" latinLnBrk="0" hangingPunct="1">
        <a:defRPr sz="1300" kern="1200">
          <a:solidFill>
            <a:schemeClr val="tx1"/>
          </a:solidFill>
          <a:latin typeface="+mn-lt"/>
          <a:ea typeface="+mn-ea"/>
          <a:cs typeface="+mn-cs"/>
        </a:defRPr>
      </a:lvl4pPr>
      <a:lvl5pPr marL="1285206" algn="l" defTabSz="642603" rtl="0" eaLnBrk="1" latinLnBrk="0" hangingPunct="1">
        <a:defRPr sz="1300" kern="1200">
          <a:solidFill>
            <a:schemeClr val="tx1"/>
          </a:solidFill>
          <a:latin typeface="+mn-lt"/>
          <a:ea typeface="+mn-ea"/>
          <a:cs typeface="+mn-cs"/>
        </a:defRPr>
      </a:lvl5pPr>
      <a:lvl6pPr marL="1606507" algn="l" defTabSz="642603" rtl="0" eaLnBrk="1" latinLnBrk="0" hangingPunct="1">
        <a:defRPr sz="1300" kern="1200">
          <a:solidFill>
            <a:schemeClr val="tx1"/>
          </a:solidFill>
          <a:latin typeface="+mn-lt"/>
          <a:ea typeface="+mn-ea"/>
          <a:cs typeface="+mn-cs"/>
        </a:defRPr>
      </a:lvl6pPr>
      <a:lvl7pPr marL="1927808" algn="l" defTabSz="642603" rtl="0" eaLnBrk="1" latinLnBrk="0" hangingPunct="1">
        <a:defRPr sz="1300" kern="1200">
          <a:solidFill>
            <a:schemeClr val="tx1"/>
          </a:solidFill>
          <a:latin typeface="+mn-lt"/>
          <a:ea typeface="+mn-ea"/>
          <a:cs typeface="+mn-cs"/>
        </a:defRPr>
      </a:lvl7pPr>
      <a:lvl8pPr marL="2249109" algn="l" defTabSz="642603" rtl="0" eaLnBrk="1" latinLnBrk="0" hangingPunct="1">
        <a:defRPr sz="1300" kern="1200">
          <a:solidFill>
            <a:schemeClr val="tx1"/>
          </a:solidFill>
          <a:latin typeface="+mn-lt"/>
          <a:ea typeface="+mn-ea"/>
          <a:cs typeface="+mn-cs"/>
        </a:defRPr>
      </a:lvl8pPr>
      <a:lvl9pPr marL="2570411" algn="l" defTabSz="642603"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maixpy.sipeed.com/en/get_started/upgrade_firmware.html#for-maix-go"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sipeed/kflash.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ipeed/kflash.py"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sipeed/MaixPy/releases" TargetMode="External"/><Relationship Id="rId5" Type="http://schemas.openxmlformats.org/officeDocument/2006/relationships/hyperlink" Target="https://kendryte.com/downloads/" TargetMode="External"/><Relationship Id="rId4" Type="http://schemas.openxmlformats.org/officeDocument/2006/relationships/hyperlink" Target="https://github.com/kendryte/kendryte-flash-windows/release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ixpy.sipeed.com/en/get_started/power_on.htm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maixpy.sipeed.com/en/get_started/upload_script.html" TargetMode="External"/><Relationship Id="rId5" Type="http://schemas.openxmlformats.org/officeDocument/2006/relationships/hyperlink" Target="https://maixpy.sipeed.com/en/get_started/edit_file.html" TargetMode="External"/><Relationship Id="rId4" Type="http://schemas.openxmlformats.org/officeDocument/2006/relationships/hyperlink" Target="https://maixpy.sipeed.com/en/get_started/led_blink.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blog.sipeed.com" TargetMode="External"/><Relationship Id="rId13" Type="http://schemas.openxmlformats.org/officeDocument/2006/relationships/hyperlink" Target="https://s3.cn-north-1.amazonaws.com.cn/dl.kendryte.com/documents/kendryte_standalone_programming_guide_20190311144158_en.pdf" TargetMode="External"/><Relationship Id="rId3" Type="http://schemas.openxmlformats.org/officeDocument/2006/relationships/hyperlink" Target="dl.sipeed.com/MAIX/SDK" TargetMode="External"/><Relationship Id="rId7" Type="http://schemas.openxmlformats.org/officeDocument/2006/relationships/hyperlink" Target="maixpy.sipeed.com" TargetMode="External"/><Relationship Id="rId12" Type="http://schemas.openxmlformats.org/officeDocument/2006/relationships/hyperlink" Target="https://maixpy.sipeed.com/en/others/what_maix_do.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github.com/sipeed/MaixPy/releases" TargetMode="External"/><Relationship Id="rId11" Type="http://schemas.openxmlformats.org/officeDocument/2006/relationships/hyperlink" Target="https://t.me/sipeed" TargetMode="External"/><Relationship Id="rId5" Type="http://schemas.openxmlformats.org/officeDocument/2006/relationships/hyperlink" Target="http://dl.sipeed.com/MAIX/MaixPy/release/maixpy_v0.3.1/" TargetMode="External"/><Relationship Id="rId10" Type="http://schemas.openxmlformats.org/officeDocument/2006/relationships/hyperlink" Target="mailto:support@sipeed.com" TargetMode="External"/><Relationship Id="rId4" Type="http://schemas.openxmlformats.org/officeDocument/2006/relationships/hyperlink" Target="dl.sipeed.com/MAIX/HDK" TargetMode="External"/><Relationship Id="rId9" Type="http://schemas.openxmlformats.org/officeDocument/2006/relationships/hyperlink" Target="bbs.sipeed.com" TargetMode="External"/><Relationship Id="rId14" Type="http://schemas.openxmlformats.org/officeDocument/2006/relationships/hyperlink" Target="https://s3.cn-north-1.amazonaws.com.cn/dl.kendryte.com/documents/kendryte_freertos_programming_guide_20190311143226_en.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Introduction</a:t>
            </a:r>
          </a:p>
        </p:txBody>
      </p:sp>
      <p:sp>
        <p:nvSpPr>
          <p:cNvPr id="3" name="TextBox 2"/>
          <p:cNvSpPr txBox="1"/>
          <p:nvPr/>
        </p:nvSpPr>
        <p:spPr>
          <a:xfrm>
            <a:off x="310356" y="809625"/>
            <a:ext cx="5951538" cy="323165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Purpose</a:t>
            </a:r>
          </a:p>
          <a:p>
            <a:endParaRPr lang="en-US" sz="1400" b="1" dirty="0">
              <a:latin typeface="Arial" panose="020B0604020202020204" pitchFamily="34" charset="0"/>
              <a:cs typeface="Arial" panose="020B0604020202020204" pitchFamily="34" charset="0"/>
            </a:endParaRPr>
          </a:p>
          <a:p>
            <a:pPr marL="285733" indent="-285733">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Provide an overview of Sipeed MAIX for RISC-V AI + IoT</a:t>
            </a:r>
          </a:p>
          <a:p>
            <a:pPr marL="285733" indent="-285733">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Objectives:</a:t>
            </a:r>
          </a:p>
          <a:p>
            <a:endParaRPr lang="en-US" sz="1400" b="1" dirty="0">
              <a:latin typeface="Arial" panose="020B0604020202020204" pitchFamily="34" charset="0"/>
              <a:cs typeface="Arial" panose="020B0604020202020204" pitchFamily="34" charset="0"/>
            </a:endParaRPr>
          </a:p>
          <a:p>
            <a:pPr marL="285733" indent="-285733">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Discuss key </a:t>
            </a:r>
            <a:r>
              <a:rPr lang="en-US" altLang="zh-CN" sz="1200" dirty="0">
                <a:latin typeface="Arial" panose="020B0604020202020204" pitchFamily="34" charset="0"/>
                <a:cs typeface="Arial" panose="020B0604020202020204" pitchFamily="34" charset="0"/>
              </a:rPr>
              <a:t>features of the Sipeed MAIX development boards</a:t>
            </a:r>
            <a:endParaRPr lang="en-US" sz="1200" dirty="0">
              <a:latin typeface="Arial" panose="020B0604020202020204" pitchFamily="34" charset="0"/>
              <a:cs typeface="Arial" panose="020B0604020202020204" pitchFamily="34" charset="0"/>
            </a:endParaRPr>
          </a:p>
          <a:p>
            <a:pPr marL="285733" indent="-285733">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Provide an overview of how to use the </a:t>
            </a:r>
            <a:r>
              <a:rPr lang="en-US" altLang="zh-CN" sz="1200" dirty="0">
                <a:latin typeface="Arial" panose="020B0604020202020204" pitchFamily="34" charset="0"/>
                <a:cs typeface="Arial" panose="020B0604020202020204" pitchFamily="34" charset="0"/>
              </a:rPr>
              <a:t>Sipeed MAIX modules/dev. boards/kits</a:t>
            </a:r>
            <a:endParaRPr lang="en-US" sz="1200" dirty="0">
              <a:latin typeface="Arial" panose="020B0604020202020204" pitchFamily="34" charset="0"/>
              <a:cs typeface="Arial" panose="020B0604020202020204" pitchFamily="34" charset="0"/>
            </a:endParaRPr>
          </a:p>
          <a:p>
            <a:pPr marL="285733" indent="-285733">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Explore main application types suited for the Sipeed MAIX modules/dev. boards</a:t>
            </a:r>
          </a:p>
          <a:p>
            <a:pPr marL="285733" indent="-285733">
              <a:lnSpc>
                <a:spcPct val="150000"/>
              </a:lnSpc>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Discuss advantages of developing with the Sipeed MAIX modules/dev. boards</a:t>
            </a:r>
          </a:p>
          <a:p>
            <a:pPr marL="285733" indent="-285733">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Content:</a:t>
            </a:r>
          </a:p>
          <a:p>
            <a:endParaRPr lang="en-US" sz="1400" b="1" dirty="0">
              <a:latin typeface="Arial" panose="020B0604020202020204" pitchFamily="34" charset="0"/>
              <a:cs typeface="Arial" panose="020B0604020202020204" pitchFamily="34" charset="0"/>
            </a:endParaRPr>
          </a:p>
          <a:p>
            <a:pPr marL="285733" indent="-285733">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25 Pages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464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 Go</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342409" y="2569854"/>
            <a:ext cx="5731867" cy="1600438"/>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MAIX Go </a:t>
            </a:r>
            <a:r>
              <a:rPr lang="en-US" sz="1600" dirty="0">
                <a:latin typeface="Arial" panose="020B0604020202020204" pitchFamily="34" charset="0"/>
                <a:cs typeface="Arial" panose="020B0604020202020204" pitchFamily="34" charset="0"/>
              </a:rPr>
              <a:t>is a full function dev. board kit Sipeed released based on MAIX-I module Wi-Fi version.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Except the dev. board, the camera, touch display, case, Wi-Fi antenna, USB cable and battery are also included. The parts of the kit can be assembled into a portable Edge AI device.</a:t>
            </a:r>
          </a:p>
        </p:txBody>
      </p:sp>
      <p:pic>
        <p:nvPicPr>
          <p:cNvPr id="5" name="Picture 4">
            <a:extLst>
              <a:ext uri="{FF2B5EF4-FFF2-40B4-BE49-F238E27FC236}">
                <a16:creationId xmlns:a16="http://schemas.microsoft.com/office/drawing/2014/main" id="{A22A68BE-E620-48D0-85D3-8DCF3C740F61}"/>
              </a:ext>
            </a:extLst>
          </p:cNvPr>
          <p:cNvPicPr>
            <a:picLocks noChangeAspect="1"/>
          </p:cNvPicPr>
          <p:nvPr/>
        </p:nvPicPr>
        <p:blipFill>
          <a:blip r:embed="rId3"/>
          <a:stretch>
            <a:fillRect/>
          </a:stretch>
        </p:blipFill>
        <p:spPr>
          <a:xfrm>
            <a:off x="350041" y="962029"/>
            <a:ext cx="5731867" cy="1382453"/>
          </a:xfrm>
          <a:prstGeom prst="rect">
            <a:avLst/>
          </a:prstGeom>
        </p:spPr>
      </p:pic>
    </p:spTree>
    <p:extLst>
      <p:ext uri="{BB962C8B-B14F-4D97-AF65-F5344CB8AC3E}">
        <p14:creationId xmlns:p14="http://schemas.microsoft.com/office/powerpoint/2010/main" val="51421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409" y="2259969"/>
            <a:ext cx="5731867"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Go board is 88x60mm, all pins out, with standard M12 lens DVP camera, and the Camera can be flipped from front to rear.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on board JTAG&amp;UART based on STM32F103C8 enable developers debug M1 without extra J-link, the lithium battery manager chip </a:t>
            </a:r>
            <a:r>
              <a:rPr lang="en-US" altLang="zh-CN" sz="1400" dirty="0">
                <a:latin typeface="Arial" panose="020B0604020202020204" pitchFamily="34" charset="0"/>
                <a:cs typeface="Arial" panose="020B0604020202020204" pitchFamily="34" charset="0"/>
              </a:rPr>
              <a:t>enable </a:t>
            </a:r>
            <a:r>
              <a:rPr lang="en-US" sz="1400" dirty="0">
                <a:latin typeface="Arial" panose="020B0604020202020204" pitchFamily="34" charset="0"/>
                <a:cs typeface="Arial" panose="020B0604020202020204" pitchFamily="34" charset="0"/>
              </a:rPr>
              <a:t>the board be powered with lithium battery and USB without conflict.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I2S Mic, Speaker, RGB LED, Mic array connector, thumbwheel, TF card Slot are all included in the board.</a:t>
            </a:r>
          </a:p>
        </p:txBody>
      </p:sp>
      <p:pic>
        <p:nvPicPr>
          <p:cNvPr id="4" name="Picture 3">
            <a:extLst>
              <a:ext uri="{FF2B5EF4-FFF2-40B4-BE49-F238E27FC236}">
                <a16:creationId xmlns:a16="http://schemas.microsoft.com/office/drawing/2014/main" id="{6526E691-ED66-4EB5-8D16-67525FCD3E2D}"/>
              </a:ext>
            </a:extLst>
          </p:cNvPr>
          <p:cNvPicPr>
            <a:picLocks noChangeAspect="1"/>
          </p:cNvPicPr>
          <p:nvPr/>
        </p:nvPicPr>
        <p:blipFill>
          <a:blip r:embed="rId3"/>
          <a:stretch>
            <a:fillRect/>
          </a:stretch>
        </p:blipFill>
        <p:spPr>
          <a:xfrm>
            <a:off x="546894" y="571482"/>
            <a:ext cx="5118894" cy="1688487"/>
          </a:xfrm>
          <a:prstGeom prst="rect">
            <a:avLst/>
          </a:prstGeom>
        </p:spPr>
      </p:pic>
      <p:sp>
        <p:nvSpPr>
          <p:cNvPr id="8" name="Title 1">
            <a:extLst>
              <a:ext uri="{FF2B5EF4-FFF2-40B4-BE49-F238E27FC236}">
                <a16:creationId xmlns:a16="http://schemas.microsoft.com/office/drawing/2014/main" id="{87287151-B0CD-46BF-A9C0-0C439573F7D6}"/>
              </a:ext>
            </a:extLst>
          </p:cNvPr>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 Go</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702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287151-B0CD-46BF-A9C0-0C439573F7D6}"/>
              </a:ext>
            </a:extLst>
          </p:cNvPr>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- 6+1 Microphone Array </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DFE9C03-E274-4B01-B595-54CD5F6DB2F2}"/>
              </a:ext>
            </a:extLst>
          </p:cNvPr>
          <p:cNvSpPr txBox="1"/>
          <p:nvPr/>
        </p:nvSpPr>
        <p:spPr>
          <a:xfrm>
            <a:off x="369302" y="2821366"/>
            <a:ext cx="5892592" cy="1569660"/>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Including 6+1 digital microphones, 12 three-color LEDs, it supports sound localization, beam forming, speech recognition etc.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With 6+1 microphone array and MAIX development boards, application like AI speaker can be prototyped easier and faster. </a:t>
            </a:r>
          </a:p>
        </p:txBody>
      </p:sp>
      <p:sp>
        <p:nvSpPr>
          <p:cNvPr id="6" name="TextBox 5">
            <a:extLst>
              <a:ext uri="{FF2B5EF4-FFF2-40B4-BE49-F238E27FC236}">
                <a16:creationId xmlns:a16="http://schemas.microsoft.com/office/drawing/2014/main" id="{AC17B4B6-D459-4294-8717-8EE8EEDDC80E}"/>
              </a:ext>
            </a:extLst>
          </p:cNvPr>
          <p:cNvSpPr txBox="1"/>
          <p:nvPr/>
        </p:nvSpPr>
        <p:spPr>
          <a:xfrm>
            <a:off x="394499" y="733430"/>
            <a:ext cx="2631777" cy="1877437"/>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Sipeed 6+1 Microphone Array </a:t>
            </a:r>
            <a:r>
              <a:rPr lang="en-US" sz="1600" dirty="0">
                <a:latin typeface="Arial" panose="020B0604020202020204" pitchFamily="34" charset="0"/>
                <a:cs typeface="Arial" panose="020B0604020202020204" pitchFamily="34" charset="0"/>
              </a:rPr>
              <a:t>is a 6-microphone expansion board for MAIX AI development boards designed for AI and voice applications. </a:t>
            </a:r>
          </a:p>
        </p:txBody>
      </p:sp>
      <p:pic>
        <p:nvPicPr>
          <p:cNvPr id="4" name="Picture 3">
            <a:extLst>
              <a:ext uri="{FF2B5EF4-FFF2-40B4-BE49-F238E27FC236}">
                <a16:creationId xmlns:a16="http://schemas.microsoft.com/office/drawing/2014/main" id="{C208483D-E5AB-4D73-B22B-E24FCA13D5B0}"/>
              </a:ext>
            </a:extLst>
          </p:cNvPr>
          <p:cNvPicPr>
            <a:picLocks noChangeAspect="1"/>
          </p:cNvPicPr>
          <p:nvPr/>
        </p:nvPicPr>
        <p:blipFill>
          <a:blip r:embed="rId3"/>
          <a:stretch>
            <a:fillRect/>
          </a:stretch>
        </p:blipFill>
        <p:spPr>
          <a:xfrm>
            <a:off x="3026271" y="825524"/>
            <a:ext cx="2686218" cy="1812905"/>
          </a:xfrm>
          <a:prstGeom prst="rect">
            <a:avLst/>
          </a:prstGeom>
        </p:spPr>
      </p:pic>
    </p:spTree>
    <p:extLst>
      <p:ext uri="{BB962C8B-B14F-4D97-AF65-F5344CB8AC3E}">
        <p14:creationId xmlns:p14="http://schemas.microsoft.com/office/powerpoint/2010/main" val="53146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287151-B0CD-46BF-A9C0-0C439573F7D6}"/>
              </a:ext>
            </a:extLst>
          </p:cNvPr>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Binocular camera &amp; I2S Mic module </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DFE9C03-E274-4B01-B595-54CD5F6DB2F2}"/>
              </a:ext>
            </a:extLst>
          </p:cNvPr>
          <p:cNvSpPr txBox="1"/>
          <p:nvPr/>
        </p:nvSpPr>
        <p:spPr>
          <a:xfrm>
            <a:off x="440951" y="2181226"/>
            <a:ext cx="5731867" cy="2369880"/>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Sipeed Binocular camera module </a:t>
            </a:r>
            <a:r>
              <a:rPr lang="en-US" sz="1600" dirty="0">
                <a:latin typeface="Arial" panose="020B0604020202020204" pitchFamily="34" charset="0"/>
                <a:cs typeface="Arial" panose="020B0604020202020204" pitchFamily="34" charset="0"/>
              </a:rPr>
              <a:t>is a camera expansion board for MAIX AI development boards designed for AI and Binocular stereo vision applications. It supports Binocular stereo vision and depth vision.</a:t>
            </a:r>
          </a:p>
          <a:p>
            <a:endParaRPr lang="en-US" sz="16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Sipeed I2S Mic Module </a:t>
            </a:r>
            <a:r>
              <a:rPr lang="en-US" sz="1600" dirty="0">
                <a:latin typeface="Arial" panose="020B0604020202020204" pitchFamily="34" charset="0"/>
                <a:cs typeface="Arial" panose="020B0604020202020204" pitchFamily="34" charset="0"/>
              </a:rPr>
              <a:t>is a mini size single MEMS microphone that can be connected to MAIX development boards Dock/Go/Bit as well as the Sipeed Binocular camera easily. it's high sensitivity, low Noise and cost-effective.</a:t>
            </a:r>
          </a:p>
        </p:txBody>
      </p:sp>
      <p:pic>
        <p:nvPicPr>
          <p:cNvPr id="2" name="Picture 1">
            <a:extLst>
              <a:ext uri="{FF2B5EF4-FFF2-40B4-BE49-F238E27FC236}">
                <a16:creationId xmlns:a16="http://schemas.microsoft.com/office/drawing/2014/main" id="{3D7C1712-95C3-4CFF-8889-2A49B1D12BA6}"/>
              </a:ext>
            </a:extLst>
          </p:cNvPr>
          <p:cNvPicPr>
            <a:picLocks noChangeAspect="1"/>
          </p:cNvPicPr>
          <p:nvPr/>
        </p:nvPicPr>
        <p:blipFill>
          <a:blip r:embed="rId3"/>
          <a:stretch>
            <a:fillRect/>
          </a:stretch>
        </p:blipFill>
        <p:spPr>
          <a:xfrm>
            <a:off x="470694" y="809625"/>
            <a:ext cx="2552248" cy="1370154"/>
          </a:xfrm>
          <a:prstGeom prst="rect">
            <a:avLst/>
          </a:prstGeom>
        </p:spPr>
      </p:pic>
      <p:pic>
        <p:nvPicPr>
          <p:cNvPr id="3" name="Picture 2">
            <a:extLst>
              <a:ext uri="{FF2B5EF4-FFF2-40B4-BE49-F238E27FC236}">
                <a16:creationId xmlns:a16="http://schemas.microsoft.com/office/drawing/2014/main" id="{98FCE44C-0F8B-4DFA-ADAC-B0B541559751}"/>
              </a:ext>
            </a:extLst>
          </p:cNvPr>
          <p:cNvPicPr>
            <a:picLocks noChangeAspect="1"/>
          </p:cNvPicPr>
          <p:nvPr/>
        </p:nvPicPr>
        <p:blipFill>
          <a:blip r:embed="rId4"/>
          <a:stretch>
            <a:fillRect/>
          </a:stretch>
        </p:blipFill>
        <p:spPr>
          <a:xfrm>
            <a:off x="3747294" y="879091"/>
            <a:ext cx="1209419" cy="770653"/>
          </a:xfrm>
          <a:prstGeom prst="rect">
            <a:avLst/>
          </a:prstGeom>
        </p:spPr>
      </p:pic>
    </p:spTree>
    <p:extLst>
      <p:ext uri="{BB962C8B-B14F-4D97-AF65-F5344CB8AC3E}">
        <p14:creationId xmlns:p14="http://schemas.microsoft.com/office/powerpoint/2010/main" val="337609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K210 &amp; MAIX-I module Key Features</a:t>
            </a:r>
            <a:endParaRPr lang="en-US"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C8D5448-CBB1-49CC-8B16-48E42C4F7EAA}"/>
              </a:ext>
            </a:extLst>
          </p:cNvPr>
          <p:cNvSpPr txBox="1"/>
          <p:nvPr/>
        </p:nvSpPr>
        <p:spPr>
          <a:xfrm>
            <a:off x="394496" y="1198011"/>
            <a:ext cx="4876800" cy="335156"/>
          </a:xfrm>
          <a:prstGeom prst="rect">
            <a:avLst/>
          </a:prstGeom>
          <a:noFill/>
        </p:spPr>
        <p:txBody>
          <a:bodyPr wrap="square" rtlCol="0">
            <a:spAutoFit/>
          </a:bodyPr>
          <a:lstStyle/>
          <a:p>
            <a:pPr marL="171440" indent="-171440">
              <a:lnSpc>
                <a:spcPct val="150000"/>
              </a:lnSpc>
              <a:spcAft>
                <a:spcPts val="600"/>
              </a:spcAft>
              <a:buFont typeface="Arial" panose="020B0604020202020204" pitchFamily="34" charset="0"/>
              <a:buChar char="•"/>
            </a:pPr>
            <a:endParaRPr lang="en-US" altLang="zh-CN" sz="1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86B10C5-03D3-4488-97DB-1D2945967809}"/>
              </a:ext>
            </a:extLst>
          </p:cNvPr>
          <p:cNvSpPr txBox="1"/>
          <p:nvPr/>
        </p:nvSpPr>
        <p:spPr>
          <a:xfrm>
            <a:off x="318294" y="581025"/>
            <a:ext cx="5867398" cy="4043864"/>
          </a:xfrm>
          <a:prstGeom prst="rect">
            <a:avLst/>
          </a:prstGeom>
          <a:noFill/>
        </p:spPr>
        <p:txBody>
          <a:bodyPr wrap="square" rtlCol="0">
            <a:spAutoFit/>
          </a:bodyPr>
          <a:lstStyle/>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28nm process, dual-core RISC-V 64bit IMAFDC, on-chip huge 8MB high-speed SRAM (not for XMR), 400MHz frequency (able to 800MHz)</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KPU (Neural Network Processor) inside, 64 KPU which is 576bit width, support convolution kernels, any form of activation function. It offers 0.25TOPS@0.3W, 400MHz, (0.5TOPS when 800MHz). Do object recognition 60fps@VGA</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APU (Audio Processor) inside, support 8mics, up to 192KHz sample rate, hardcore FFT unit inside, easy to make a Mic Array</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Flexible FPIOA (Field Programmable IO Array), available to map 255 functions to all 48 GPIOs on the chip</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DVP camera and MCU LCD interface, connect DVP camera and display on LCD</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Many other accelerators and peripherals: AES Accelerator, SHA256 Accelerator, FFT Accelerator (not APU's one), OTP, UART, WDT, IIC, SPI, I2S, TIMER, RTC, PWM, etc.</a:t>
            </a:r>
          </a:p>
        </p:txBody>
      </p:sp>
    </p:spTree>
    <p:extLst>
      <p:ext uri="{BB962C8B-B14F-4D97-AF65-F5344CB8AC3E}">
        <p14:creationId xmlns:p14="http://schemas.microsoft.com/office/powerpoint/2010/main" val="203817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M1w Dock &amp; MAIX BiT Key Features</a:t>
            </a:r>
            <a:endParaRPr lang="en-US"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C8D5448-CBB1-49CC-8B16-48E42C4F7EAA}"/>
              </a:ext>
            </a:extLst>
          </p:cNvPr>
          <p:cNvSpPr txBox="1"/>
          <p:nvPr/>
        </p:nvSpPr>
        <p:spPr>
          <a:xfrm>
            <a:off x="318294" y="634226"/>
            <a:ext cx="5867400" cy="3797643"/>
          </a:xfrm>
          <a:prstGeom prst="rect">
            <a:avLst/>
          </a:prstGeom>
          <a:noFill/>
        </p:spPr>
        <p:txBody>
          <a:bodyPr wrap="square" rtlCol="0">
            <a:spAutoFit/>
          </a:bodyPr>
          <a:lstStyle/>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RISC-V Dual Core 64bit, 400MHz adjustable, open architecture-based processor with rich community resources</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High-speed UART and JTAG interface for debugging</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All GPIOs connected to header; Support Micro SD card holder</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Onboard CH340(CH552 for new version), which support 2Mbps band rate</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24P 0.5mm FPC connector for DVP Camera</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8bit MCU LCD 24P 0.5mm FPC connector</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RST button and USR button; Provide 3.3V and 1.8V to developers</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Support </a:t>
            </a:r>
            <a:r>
              <a:rPr lang="en-US" altLang="zh-CN" sz="1200" dirty="0" err="1">
                <a:latin typeface="Arial" panose="020B0604020202020204" pitchFamily="34" charset="0"/>
                <a:cs typeface="Arial" panose="020B0604020202020204" pitchFamily="34" charset="0"/>
              </a:rPr>
              <a:t>FreeRTOS</a:t>
            </a:r>
            <a:r>
              <a:rPr lang="en-US" altLang="zh-CN" sz="1200" dirty="0">
                <a:latin typeface="Arial" panose="020B0604020202020204" pitchFamily="34" charset="0"/>
                <a:cs typeface="Arial" panose="020B0604020202020204" pitchFamily="34" charset="0"/>
              </a:rPr>
              <a:t> and Standard development kit; Support Micro Python on M1</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Machine vision based on convolutional neural network</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High performance microphone array processor</a:t>
            </a:r>
          </a:p>
        </p:txBody>
      </p:sp>
    </p:spTree>
    <p:extLst>
      <p:ext uri="{BB962C8B-B14F-4D97-AF65-F5344CB8AC3E}">
        <p14:creationId xmlns:p14="http://schemas.microsoft.com/office/powerpoint/2010/main" val="3132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MAIX Go Key Features</a:t>
            </a:r>
            <a:endParaRPr lang="en-US"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C8D5448-CBB1-49CC-8B16-48E42C4F7EAA}"/>
              </a:ext>
            </a:extLst>
          </p:cNvPr>
          <p:cNvSpPr txBox="1"/>
          <p:nvPr/>
        </p:nvSpPr>
        <p:spPr>
          <a:xfrm>
            <a:off x="312738" y="528106"/>
            <a:ext cx="5791200" cy="4243919"/>
          </a:xfrm>
          <a:prstGeom prst="rect">
            <a:avLst/>
          </a:prstGeom>
          <a:noFill/>
        </p:spPr>
        <p:txBody>
          <a:bodyPr wrap="square" rtlCol="0">
            <a:spAutoFit/>
          </a:bodyPr>
          <a:lstStyle/>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CPU: RISC-V Dual Core 64bit, with FPU, 400MHz standard Frequency (Can be overclocked to 800MHz); QVGA@60FPS/VGA@30FPS image identification</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Onboard omnidirectional, bottom-ported, I2S digital output MEMS Microphone MSM261S4030H0; Support Sipeed R6+1 Microphone Array board with FPC10 connector and 2x3W Speaker</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On board digital triaxial accelerometer MSA300, user selectable range: ±2/4/6/8g; On board 32.768k crystal connected with STM32F103; MAIX-LCD board (with Resistive touch screen) is directly connected to the pin header</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Support 2.4G 802.11. b/g/n; Support Self-elastic card holder; Three-way dial switch and one Reset push button; All GPIOs connected to header 2*20 2.54mm; Just connect the USB Type-C cable to complete the download; Charging current up to 2.5A; integrated dynamic path management; </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Support </a:t>
            </a:r>
            <a:r>
              <a:rPr lang="en-US" altLang="zh-CN" sz="1200" dirty="0" err="1">
                <a:latin typeface="Arial" panose="020B0604020202020204" pitchFamily="34" charset="0"/>
                <a:cs typeface="Arial" panose="020B0604020202020204" pitchFamily="34" charset="0"/>
              </a:rPr>
              <a:t>FreeRTOS</a:t>
            </a:r>
            <a:r>
              <a:rPr lang="en-US" altLang="zh-CN" sz="1200" dirty="0">
                <a:latin typeface="Arial" panose="020B0604020202020204" pitchFamily="34" charset="0"/>
                <a:cs typeface="Arial" panose="020B0604020202020204" pitchFamily="34" charset="0"/>
              </a:rPr>
              <a:t> and Standard development kit; Support Micro Python on M1; Machine vision based on convolutional neural network</a:t>
            </a:r>
          </a:p>
        </p:txBody>
      </p:sp>
    </p:spTree>
    <p:extLst>
      <p:ext uri="{BB962C8B-B14F-4D97-AF65-F5344CB8AC3E}">
        <p14:creationId xmlns:p14="http://schemas.microsoft.com/office/powerpoint/2010/main" val="379953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MAIX Software Key Features</a:t>
            </a:r>
            <a:endParaRPr lang="en-US"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C8D5448-CBB1-49CC-8B16-48E42C4F7EAA}"/>
              </a:ext>
            </a:extLst>
          </p:cNvPr>
          <p:cNvSpPr txBox="1"/>
          <p:nvPr/>
        </p:nvSpPr>
        <p:spPr>
          <a:xfrm>
            <a:off x="394494" y="950302"/>
            <a:ext cx="5791198" cy="3412922"/>
          </a:xfrm>
          <a:prstGeom prst="rect">
            <a:avLst/>
          </a:prstGeom>
          <a:noFill/>
        </p:spPr>
        <p:txBody>
          <a:bodyPr wrap="square" rtlCol="0">
            <a:spAutoFit/>
          </a:bodyPr>
          <a:lstStyle/>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MAIX support original </a:t>
            </a:r>
            <a:r>
              <a:rPr lang="en-US" altLang="zh-CN" sz="1200" b="1" dirty="0">
                <a:latin typeface="Arial" panose="020B0604020202020204" pitchFamily="34" charset="0"/>
                <a:cs typeface="Arial" panose="020B0604020202020204" pitchFamily="34" charset="0"/>
              </a:rPr>
              <a:t>standalone SDK, </a:t>
            </a:r>
            <a:r>
              <a:rPr lang="en-US" altLang="zh-CN" sz="1200" b="1" dirty="0" err="1">
                <a:latin typeface="Arial" panose="020B0604020202020204" pitchFamily="34" charset="0"/>
                <a:cs typeface="Arial" panose="020B0604020202020204" pitchFamily="34" charset="0"/>
              </a:rPr>
              <a:t>FreeRTOS</a:t>
            </a:r>
            <a:r>
              <a:rPr lang="en-US" altLang="zh-CN" sz="1200" b="1" dirty="0">
                <a:latin typeface="Arial" panose="020B0604020202020204" pitchFamily="34" charset="0"/>
                <a:cs typeface="Arial" panose="020B0604020202020204" pitchFamily="34" charset="0"/>
              </a:rPr>
              <a:t> SDK </a:t>
            </a:r>
            <a:r>
              <a:rPr lang="en-US" altLang="zh-CN" sz="1200" dirty="0">
                <a:latin typeface="Arial" panose="020B0604020202020204" pitchFamily="34" charset="0"/>
                <a:cs typeface="Arial" panose="020B0604020202020204" pitchFamily="34" charset="0"/>
              </a:rPr>
              <a:t>base on C/C++</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MAIX support </a:t>
            </a:r>
            <a:r>
              <a:rPr lang="en-US" altLang="zh-CN" sz="1200" b="1" dirty="0">
                <a:latin typeface="Arial" panose="020B0604020202020204" pitchFamily="34" charset="0"/>
                <a:cs typeface="Arial" panose="020B0604020202020204" pitchFamily="34" charset="0"/>
              </a:rPr>
              <a:t>MicroPython(MaixPy IDE),</a:t>
            </a:r>
            <a:r>
              <a:rPr lang="zh-CN" altLang="en-US" sz="1200" b="1"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MaixPy ported MicroPython to K210. A project that supports MCU routine operations and integrates machine vision and microphone arrays to quickly develop intelligent applications in the AIOT field that are extremely cost effective and practical.</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MAIX support </a:t>
            </a:r>
            <a:r>
              <a:rPr lang="en-US" altLang="zh-CN" sz="1200" b="1" dirty="0">
                <a:latin typeface="Arial" panose="020B0604020202020204" pitchFamily="34" charset="0"/>
                <a:cs typeface="Arial" panose="020B0604020202020204" pitchFamily="34" charset="0"/>
              </a:rPr>
              <a:t>OpenMV IDE</a:t>
            </a:r>
            <a:r>
              <a:rPr lang="en-US" altLang="zh-CN"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Arduino IDE</a:t>
            </a:r>
            <a:r>
              <a:rPr lang="en-US" altLang="zh-CN"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PlatformIO IDE</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MAIX support fixed-point model that the mainstream training framework trains, according to specific restriction rules, and have model compiler to compile models to its own model format.</a:t>
            </a:r>
          </a:p>
          <a:p>
            <a:pPr marL="171440" indent="-171440">
              <a:lnSpc>
                <a:spcPct val="150000"/>
              </a:lnSpc>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MAIX support </a:t>
            </a:r>
            <a:r>
              <a:rPr lang="en-US" altLang="zh-CN" sz="1200" b="1" dirty="0">
                <a:latin typeface="Arial" panose="020B0604020202020204" pitchFamily="34" charset="0"/>
                <a:cs typeface="Arial" panose="020B0604020202020204" pitchFamily="34" charset="0"/>
              </a:rPr>
              <a:t>tiny-yolo</a:t>
            </a:r>
            <a:r>
              <a:rPr lang="en-US" altLang="zh-CN"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mobilenet</a:t>
            </a:r>
            <a:r>
              <a:rPr lang="en-US" altLang="zh-CN" sz="1200" dirty="0">
                <a:latin typeface="Arial" panose="020B0604020202020204" pitchFamily="34" charset="0"/>
                <a:cs typeface="Arial" panose="020B0604020202020204" pitchFamily="34" charset="0"/>
              </a:rPr>
              <a:t>-v1, and, </a:t>
            </a:r>
            <a:r>
              <a:rPr lang="en-US" altLang="zh-CN" sz="1200" b="1" dirty="0">
                <a:latin typeface="Arial" panose="020B0604020202020204" pitchFamily="34" charset="0"/>
                <a:cs typeface="Arial" panose="020B0604020202020204" pitchFamily="34" charset="0"/>
              </a:rPr>
              <a:t>TensorFlow Lite</a:t>
            </a:r>
            <a:r>
              <a:rPr lang="en-US" altLang="zh-CN" sz="1200" dirty="0">
                <a:latin typeface="Arial" panose="020B0604020202020204" pitchFamily="34" charset="0"/>
                <a:cs typeface="Arial" panose="020B0604020202020204" pitchFamily="34" charset="0"/>
              </a:rPr>
              <a:t>. Many TensorFlow Lite model can be compiled and run on MAIX.</a:t>
            </a:r>
          </a:p>
        </p:txBody>
      </p:sp>
    </p:spTree>
    <p:extLst>
      <p:ext uri="{BB962C8B-B14F-4D97-AF65-F5344CB8AC3E}">
        <p14:creationId xmlns:p14="http://schemas.microsoft.com/office/powerpoint/2010/main" val="297054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Getting Started - PREPARE - Required Hardware</a:t>
            </a:r>
            <a:br>
              <a:rPr lang="en-US" altLang="zh-CN"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5FCB272-73EB-4A4E-8543-823F0F2A6AE6}"/>
              </a:ext>
            </a:extLst>
          </p:cNvPr>
          <p:cNvSpPr txBox="1"/>
          <p:nvPr/>
        </p:nvSpPr>
        <p:spPr>
          <a:xfrm>
            <a:off x="318294" y="787807"/>
            <a:ext cx="6025356" cy="3508653"/>
          </a:xfrm>
          <a:prstGeom prst="rect">
            <a:avLst/>
          </a:prstGeom>
          <a:noFill/>
        </p:spPr>
        <p:txBody>
          <a:bodyPr wrap="square" rtlCol="0">
            <a:spAutoFit/>
          </a:bodyPr>
          <a:lstStyle/>
          <a:p>
            <a:pPr>
              <a:spcAft>
                <a:spcPts val="600"/>
              </a:spcAft>
            </a:pPr>
            <a:endParaRPr lang="en-US" altLang="zh-CN" sz="1600" b="1"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Sipeed MAIX Dev. Board(M1 Dock/Bit/Go)</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USB Type C cable; Camera(default: ov2640 )</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LCD Screen (default: 24pin interface, st7789 driver chip, 320x240)</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Micro SD Card/TF Card (Optional, facilitate the quick operation of the pictures)</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ST-Link (Optional,</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for updating the firmware of the STM32 on MAIX Go)</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marL="285750" indent="-285750">
              <a:spcAft>
                <a:spcPts val="600"/>
              </a:spcAft>
              <a:buFont typeface="+mj-lt"/>
              <a:buAutoNum type="arabicPeriod"/>
            </a:pPr>
            <a:r>
              <a:rPr lang="en-US" altLang="zh-CN" sz="1200" dirty="0">
                <a:latin typeface="Arial" panose="020B0604020202020204" pitchFamily="34" charset="0"/>
                <a:cs typeface="Arial" panose="020B0604020202020204" pitchFamily="34" charset="0"/>
              </a:rPr>
              <a:t>JTAG Debugger (optional, if need debugging)</a:t>
            </a:r>
          </a:p>
          <a:p>
            <a:pPr>
              <a:spcAft>
                <a:spcPts val="600"/>
              </a:spcAft>
            </a:pPr>
            <a:endParaRPr lang="en-US" altLang="zh-C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197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Getting Started - PREPARE - Update Firmware</a:t>
            </a:r>
            <a:br>
              <a:rPr lang="en-US" altLang="zh-CN"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5FCB272-73EB-4A4E-8543-823F0F2A6AE6}"/>
              </a:ext>
            </a:extLst>
          </p:cNvPr>
          <p:cNvSpPr txBox="1"/>
          <p:nvPr/>
        </p:nvSpPr>
        <p:spPr>
          <a:xfrm>
            <a:off x="318294" y="787807"/>
            <a:ext cx="6025356" cy="3493264"/>
          </a:xfrm>
          <a:prstGeom prst="rect">
            <a:avLst/>
          </a:prstGeom>
          <a:noFill/>
        </p:spPr>
        <p:txBody>
          <a:bodyPr wrap="square" rtlCol="0">
            <a:spAutoFit/>
          </a:bodyPr>
          <a:lstStyle/>
          <a:p>
            <a:pPr>
              <a:spcAft>
                <a:spcPts val="600"/>
              </a:spcAft>
            </a:pPr>
            <a:r>
              <a:rPr lang="en-US" altLang="zh-CN" sz="1600" b="1" dirty="0">
                <a:latin typeface="Arial" panose="020B0604020202020204" pitchFamily="34" charset="0"/>
                <a:cs typeface="Arial" panose="020B0604020202020204" pitchFamily="34" charset="0"/>
              </a:rPr>
              <a:t>PREPARE – Update Firmware</a:t>
            </a:r>
          </a:p>
          <a:p>
            <a:pPr>
              <a:spcAft>
                <a:spcPts val="600"/>
              </a:spcAft>
            </a:pPr>
            <a:r>
              <a:rPr lang="en-US" altLang="zh-CN" sz="1200" dirty="0">
                <a:latin typeface="Arial" panose="020B0604020202020204" pitchFamily="34" charset="0"/>
                <a:cs typeface="Arial" panose="020B0604020202020204" pitchFamily="34" charset="0"/>
              </a:rPr>
              <a:t>1. Connect the Dev. Board to computer with USB Type C cable</a:t>
            </a:r>
          </a:p>
          <a:p>
            <a:pPr>
              <a:spcAft>
                <a:spcPts val="600"/>
              </a:spcAft>
            </a:pPr>
            <a:r>
              <a:rPr lang="en-US" altLang="zh-CN" sz="1200" dirty="0">
                <a:latin typeface="Arial" panose="020B0604020202020204" pitchFamily="34" charset="0"/>
                <a:cs typeface="Arial" panose="020B0604020202020204" pitchFamily="34" charset="0"/>
              </a:rPr>
              <a:t>2. Install the serial port driver</a:t>
            </a:r>
          </a:p>
          <a:p>
            <a:pPr marL="285750" indent="-285750">
              <a:spcAft>
                <a:spcPts val="600"/>
              </a:spcAft>
              <a:buFont typeface="+mj-lt"/>
              <a:buAutoNum type="arabicPeriod"/>
            </a:pPr>
            <a:endParaRPr lang="en-US" altLang="zh-CN" sz="1200" dirty="0">
              <a:latin typeface="Arial" panose="020B0604020202020204" pitchFamily="34" charset="0"/>
              <a:cs typeface="Arial" panose="020B0604020202020204" pitchFamily="34" charset="0"/>
            </a:endParaRPr>
          </a:p>
          <a:p>
            <a:pPr lvl="1">
              <a:spcAft>
                <a:spcPts val="600"/>
              </a:spcAft>
            </a:pPr>
            <a:endParaRPr lang="en-US" altLang="zh-CN" sz="1200" dirty="0">
              <a:latin typeface="Arial" panose="020B0604020202020204" pitchFamily="34" charset="0"/>
              <a:cs typeface="Arial" panose="020B0604020202020204" pitchFamily="34" charset="0"/>
            </a:endParaRPr>
          </a:p>
          <a:p>
            <a:pPr marL="549920" lvl="1" indent="-228600">
              <a:spcAft>
                <a:spcPts val="600"/>
              </a:spcAft>
              <a:buAutoNum type="arabicParenR"/>
            </a:pPr>
            <a:r>
              <a:rPr lang="en-US" altLang="zh-CN" sz="1200" dirty="0">
                <a:latin typeface="Arial" panose="020B0604020202020204" pitchFamily="34" charset="0"/>
                <a:cs typeface="Arial" panose="020B0604020202020204" pitchFamily="34" charset="0"/>
              </a:rPr>
              <a:t>For Dock or MAIX Bit( on board CH340)</a:t>
            </a:r>
          </a:p>
          <a:p>
            <a:pPr lvl="1">
              <a:spcAft>
                <a:spcPts val="600"/>
              </a:spcAft>
            </a:pPr>
            <a:r>
              <a:rPr lang="en-US" altLang="zh-CN" sz="1050" dirty="0">
                <a:solidFill>
                  <a:schemeClr val="tx1">
                    <a:lumMod val="65000"/>
                    <a:lumOff val="35000"/>
                  </a:schemeClr>
                </a:solidFill>
                <a:cs typeface="Arial" panose="020B0604020202020204" pitchFamily="34" charset="0"/>
              </a:rPr>
              <a:t>No need to install driver for Linux. For Windows, </a:t>
            </a:r>
            <a:r>
              <a:rPr lang="en-US" altLang="zh-CN" sz="1050" dirty="0">
                <a:solidFill>
                  <a:schemeClr val="tx1">
                    <a:lumMod val="65000"/>
                    <a:lumOff val="35000"/>
                  </a:schemeClr>
                </a:solidFill>
                <a:highlight>
                  <a:srgbClr val="C0C0C0"/>
                </a:highlight>
                <a:cs typeface="Arial" panose="020B0604020202020204" pitchFamily="34" charset="0"/>
              </a:rPr>
              <a:t>use ls /dev/</a:t>
            </a:r>
            <a:r>
              <a:rPr lang="en-US" altLang="zh-CN" sz="1050" dirty="0" err="1">
                <a:solidFill>
                  <a:schemeClr val="tx1">
                    <a:lumMod val="65000"/>
                    <a:lumOff val="35000"/>
                  </a:schemeClr>
                </a:solidFill>
                <a:highlight>
                  <a:srgbClr val="C0C0C0"/>
                </a:highlight>
                <a:cs typeface="Arial" panose="020B0604020202020204" pitchFamily="34" charset="0"/>
              </a:rPr>
              <a:t>ttyUSB</a:t>
            </a:r>
            <a:r>
              <a:rPr lang="en-US" altLang="zh-CN" sz="1050" dirty="0">
                <a:solidFill>
                  <a:schemeClr val="tx1">
                    <a:lumMod val="65000"/>
                    <a:lumOff val="35000"/>
                  </a:schemeClr>
                </a:solidFill>
                <a:highlight>
                  <a:srgbClr val="C0C0C0"/>
                </a:highlight>
                <a:cs typeface="Arial" panose="020B0604020202020204" pitchFamily="34" charset="0"/>
              </a:rPr>
              <a:t>* </a:t>
            </a:r>
            <a:r>
              <a:rPr lang="en-US" altLang="zh-CN" sz="1050" dirty="0">
                <a:solidFill>
                  <a:schemeClr val="tx1">
                    <a:lumMod val="65000"/>
                    <a:lumOff val="35000"/>
                  </a:schemeClr>
                </a:solidFill>
                <a:cs typeface="Arial" panose="020B0604020202020204" pitchFamily="34" charset="0"/>
              </a:rPr>
              <a:t> to see the device number, download the driver from internet and install it, then the serial device will be shown in the </a:t>
            </a:r>
            <a:r>
              <a:rPr lang="en-US" altLang="zh-CN" sz="1050" dirty="0">
                <a:solidFill>
                  <a:schemeClr val="tx1">
                    <a:lumMod val="65000"/>
                    <a:lumOff val="35000"/>
                  </a:schemeClr>
                </a:solidFill>
                <a:highlight>
                  <a:srgbClr val="C0C0C0"/>
                </a:highlight>
                <a:cs typeface="Arial" panose="020B0604020202020204" pitchFamily="34" charset="0"/>
              </a:rPr>
              <a:t>Device Manager</a:t>
            </a:r>
          </a:p>
          <a:p>
            <a:pPr lvl="1">
              <a:spcAft>
                <a:spcPts val="600"/>
              </a:spcAft>
            </a:pPr>
            <a:r>
              <a:rPr lang="en-US" altLang="zh-CN" sz="1200" dirty="0">
                <a:latin typeface="Arial" panose="020B0604020202020204" pitchFamily="34" charset="0"/>
                <a:cs typeface="Arial" panose="020B0604020202020204" pitchFamily="34" charset="0"/>
              </a:rPr>
              <a:t>2) For MAIX Go</a:t>
            </a:r>
          </a:p>
          <a:p>
            <a:pPr lvl="1">
              <a:spcAft>
                <a:spcPts val="600"/>
              </a:spcAft>
            </a:pPr>
            <a:r>
              <a:rPr lang="en-US" altLang="zh-CN" sz="1050" dirty="0">
                <a:cs typeface="Arial" panose="020B0604020202020204" pitchFamily="34" charset="0"/>
                <a:hlinkClick r:id="rId3"/>
              </a:rPr>
              <a:t>https://maixpy.sipeed.com/en/get_started/upgrade_firmware.html#for-maix-go</a:t>
            </a:r>
            <a:endParaRPr lang="en-US" altLang="zh-CN" sz="1050" dirty="0">
              <a:cs typeface="Arial" panose="020B0604020202020204" pitchFamily="34" charset="0"/>
            </a:endParaRPr>
          </a:p>
          <a:p>
            <a:pPr>
              <a:spcAft>
                <a:spcPts val="600"/>
              </a:spcAft>
            </a:pPr>
            <a:r>
              <a:rPr lang="en-US" altLang="zh-CN" sz="1200" dirty="0">
                <a:latin typeface="Arial" panose="020B0604020202020204" pitchFamily="34" charset="0"/>
                <a:cs typeface="Arial" panose="020B0604020202020204" pitchFamily="34" charset="0"/>
              </a:rPr>
              <a:t>3. Get the upgrade tool</a:t>
            </a:r>
          </a:p>
          <a:p>
            <a:pPr lvl="1">
              <a:spcAft>
                <a:spcPts val="600"/>
              </a:spcAft>
            </a:pPr>
            <a:r>
              <a:rPr lang="en-US" altLang="zh-CN" sz="1200" dirty="0">
                <a:latin typeface="Arial" panose="020B0604020202020204" pitchFamily="34" charset="0"/>
                <a:cs typeface="Arial" panose="020B0604020202020204" pitchFamily="34" charset="0"/>
              </a:rPr>
              <a:t>1)Ubuntu(Linux)</a:t>
            </a:r>
          </a:p>
          <a:p>
            <a:pPr lvl="1">
              <a:spcAft>
                <a:spcPts val="600"/>
              </a:spcAft>
            </a:pPr>
            <a:r>
              <a:rPr lang="en-US" altLang="zh-CN" sz="1200" dirty="0">
                <a:solidFill>
                  <a:schemeClr val="tx1">
                    <a:lumMod val="65000"/>
                    <a:lumOff val="35000"/>
                  </a:schemeClr>
                </a:solidFill>
                <a:latin typeface="Arial" panose="020B0604020202020204" pitchFamily="34" charset="0"/>
                <a:cs typeface="Arial" panose="020B0604020202020204" pitchFamily="34" charset="0"/>
              </a:rPr>
              <a:t>Download tool: </a:t>
            </a:r>
            <a:r>
              <a:rPr lang="en-US" altLang="zh-CN" sz="1050" u="sng" dirty="0">
                <a:solidFill>
                  <a:srgbClr val="0000FF"/>
                </a:solidFill>
                <a:hlinkClick r:id="rId4">
                  <a:extLst>
                    <a:ext uri="{A12FA001-AC4F-418D-AE19-62706E023703}">
                      <ahyp:hlinkClr xmlns:ahyp="http://schemas.microsoft.com/office/drawing/2018/hyperlinkcolor" val="tx"/>
                    </a:ext>
                  </a:extLst>
                </a:hlinkClick>
              </a:rPr>
              <a:t>kflash.py</a:t>
            </a:r>
            <a:endParaRPr lang="en-US" altLang="zh-CN" sz="1050" u="sng" dirty="0">
              <a:solidFill>
                <a:srgbClr val="0000FF"/>
              </a:solidFill>
            </a:endParaRPr>
          </a:p>
        </p:txBody>
      </p:sp>
      <p:sp>
        <p:nvSpPr>
          <p:cNvPr id="8" name="Rectangle 5">
            <a:extLst>
              <a:ext uri="{FF2B5EF4-FFF2-40B4-BE49-F238E27FC236}">
                <a16:creationId xmlns:a16="http://schemas.microsoft.com/office/drawing/2014/main" id="{07A136C3-8C54-44E1-B6E7-CAA03A876ED4}"/>
              </a:ext>
            </a:extLst>
          </p:cNvPr>
          <p:cNvSpPr>
            <a:spLocks noChangeArrowheads="1"/>
          </p:cNvSpPr>
          <p:nvPr/>
        </p:nvSpPr>
        <p:spPr bwMode="auto">
          <a:xfrm>
            <a:off x="610791" y="1571625"/>
            <a:ext cx="5440362"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Operate the serial port under </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Linux</a:t>
            </a: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 or </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Mac</a:t>
            </a: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 If you don't want to use the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sudo</a:t>
            </a: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 command every time, execute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sudo</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usermod</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 -a -G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dialout</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whoami</a:t>
            </a:r>
            <a:r>
              <a:rPr kumimoji="0" lang="en-US" altLang="zh-CN" sz="1050" b="0" i="0" u="none" strike="noStrike" cap="none" normalizeH="0" baseline="0" dirty="0">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a:t>
            </a: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 to add yourself to the </a:t>
            </a:r>
            <a:r>
              <a:rPr kumimoji="0" lang="en-US" altLang="zh-CN" sz="1050" b="0" i="0" u="none" strike="noStrike" cap="none" normalizeH="0" baseline="0" dirty="0" err="1">
                <a:ln>
                  <a:noFill/>
                </a:ln>
                <a:solidFill>
                  <a:schemeClr val="tx1">
                    <a:lumMod val="65000"/>
                    <a:lumOff val="35000"/>
                  </a:schemeClr>
                </a:solidFill>
                <a:effectLst/>
                <a:highlight>
                  <a:srgbClr val="C0C0C0"/>
                </a:highlight>
                <a:ea typeface="宋体" panose="02010600030101010101" pitchFamily="2" charset="-122"/>
                <a:cs typeface="宋体" panose="02010600030101010101" pitchFamily="2" charset="-122"/>
              </a:rPr>
              <a:t>dialout</a:t>
            </a:r>
            <a:r>
              <a:rPr kumimoji="0" lang="en-US" altLang="zh-CN" sz="1050" b="0" i="0" u="none" strike="noStrike" cap="none" normalizeH="0" baseline="0" dirty="0">
                <a:ln>
                  <a:noFill/>
                </a:ln>
                <a:solidFill>
                  <a:schemeClr val="tx1">
                    <a:lumMod val="65000"/>
                    <a:lumOff val="35000"/>
                  </a:schemeClr>
                </a:solidFill>
                <a:effectLst/>
                <a:ea typeface="等线" panose="02010600030101010101" pitchFamily="2" charset="-122"/>
                <a:cs typeface="Times New Roman" panose="02020603050405020304" pitchFamily="18" charset="0"/>
              </a:rPr>
              <a:t> user group. May need to be logged off or restarted to take effect</a:t>
            </a:r>
            <a:endParaRPr kumimoji="0" lang="en-US" altLang="zh-CN" sz="1050" b="0" i="0" u="none" strike="noStrike" cap="none" normalizeH="0" baseline="0" dirty="0">
              <a:ln>
                <a:noFill/>
              </a:ln>
              <a:solidFill>
                <a:schemeClr val="tx1">
                  <a:lumMod val="65000"/>
                  <a:lumOff val="35000"/>
                </a:schemeClr>
              </a:solidFill>
              <a:effectLst/>
            </a:endParaRPr>
          </a:p>
        </p:txBody>
      </p:sp>
    </p:spTree>
    <p:extLst>
      <p:ext uri="{BB962C8B-B14F-4D97-AF65-F5344CB8AC3E}">
        <p14:creationId xmlns:p14="http://schemas.microsoft.com/office/powerpoint/2010/main" val="294222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394499" y="1039238"/>
            <a:ext cx="5501481" cy="3046988"/>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MAIX</a:t>
            </a:r>
            <a:r>
              <a:rPr lang="en-US" altLang="zh-CN" sz="1600" dirty="0">
                <a:latin typeface="Arial" panose="020B0604020202020204" pitchFamily="34" charset="0"/>
                <a:cs typeface="Arial" panose="020B0604020202020204" pitchFamily="34" charset="0"/>
              </a:rPr>
              <a:t> is Sipeed’ s purpose-built module designed to run AI at the edge(or so called AI + IoT).</a:t>
            </a:r>
          </a:p>
          <a:p>
            <a:endParaRPr lang="en-US" altLang="zh-CN"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It delivers high performance in a small physical and power footprint, enabling the deployment of high-accuracy AI at the edge, and the competitive price make it possible embed to any IoT devices.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Sipeed MAIX is quite like Google edge TPU, but it act as master controller, not an accelerator like edge TPU, so it is more low cost and low power than AP + Edge TPU solution.</a:t>
            </a:r>
          </a:p>
        </p:txBody>
      </p:sp>
    </p:spTree>
    <p:extLst>
      <p:ext uri="{BB962C8B-B14F-4D97-AF65-F5344CB8AC3E}">
        <p14:creationId xmlns:p14="http://schemas.microsoft.com/office/powerpoint/2010/main" val="199145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FCB272-73EB-4A4E-8543-823F0F2A6AE6}"/>
              </a:ext>
            </a:extLst>
          </p:cNvPr>
          <p:cNvSpPr txBox="1"/>
          <p:nvPr/>
        </p:nvSpPr>
        <p:spPr>
          <a:xfrm>
            <a:off x="318294" y="787807"/>
            <a:ext cx="6025356" cy="3885679"/>
          </a:xfrm>
          <a:prstGeom prst="rect">
            <a:avLst/>
          </a:prstGeom>
          <a:noFill/>
        </p:spPr>
        <p:txBody>
          <a:bodyPr wrap="square" rtlCol="0">
            <a:spAutoFit/>
          </a:bodyPr>
          <a:lstStyle/>
          <a:p>
            <a:pPr lvl="1"/>
            <a:r>
              <a:rPr lang="en-US" altLang="zh-CN" sz="1050" dirty="0" err="1">
                <a:solidFill>
                  <a:schemeClr val="tx1">
                    <a:lumMod val="65000"/>
                    <a:lumOff val="35000"/>
                  </a:schemeClr>
                </a:solidFill>
              </a:rPr>
              <a:t>sudo</a:t>
            </a:r>
            <a:r>
              <a:rPr lang="en-US" altLang="zh-CN" sz="1050" dirty="0">
                <a:solidFill>
                  <a:schemeClr val="tx1">
                    <a:lumMod val="65000"/>
                    <a:lumOff val="35000"/>
                  </a:schemeClr>
                </a:solidFill>
              </a:rPr>
              <a:t> apt update</a:t>
            </a:r>
            <a:endParaRPr lang="zh-CN" altLang="zh-CN" sz="1050" dirty="0">
              <a:solidFill>
                <a:schemeClr val="tx1">
                  <a:lumMod val="65000"/>
                  <a:lumOff val="35000"/>
                </a:schemeClr>
              </a:solidFill>
            </a:endParaRPr>
          </a:p>
          <a:p>
            <a:pPr lvl="1"/>
            <a:r>
              <a:rPr lang="en-US" altLang="zh-CN" sz="1050" dirty="0" err="1">
                <a:solidFill>
                  <a:schemeClr val="tx1">
                    <a:lumMod val="65000"/>
                    <a:lumOff val="35000"/>
                  </a:schemeClr>
                </a:solidFill>
              </a:rPr>
              <a:t>sudo</a:t>
            </a:r>
            <a:r>
              <a:rPr lang="en-US" altLang="zh-CN" sz="1050" dirty="0">
                <a:solidFill>
                  <a:schemeClr val="tx1">
                    <a:lumMod val="65000"/>
                    <a:lumOff val="35000"/>
                  </a:schemeClr>
                </a:solidFill>
              </a:rPr>
              <a:t> apt install git python3 python3-pip</a:t>
            </a:r>
            <a:endParaRPr lang="zh-CN" altLang="zh-CN" sz="1050" dirty="0">
              <a:solidFill>
                <a:schemeClr val="tx1">
                  <a:lumMod val="65000"/>
                  <a:lumOff val="35000"/>
                </a:schemeClr>
              </a:solidFill>
            </a:endParaRPr>
          </a:p>
          <a:p>
            <a:pPr lvl="1"/>
            <a:r>
              <a:rPr lang="en-US" altLang="zh-CN" sz="1050" dirty="0" err="1">
                <a:solidFill>
                  <a:schemeClr val="tx1">
                    <a:lumMod val="65000"/>
                    <a:lumOff val="35000"/>
                  </a:schemeClr>
                </a:solidFill>
              </a:rPr>
              <a:t>sudo</a:t>
            </a:r>
            <a:r>
              <a:rPr lang="en-US" altLang="zh-CN" sz="1050" dirty="0">
                <a:solidFill>
                  <a:schemeClr val="tx1">
                    <a:lumMod val="65000"/>
                    <a:lumOff val="35000"/>
                  </a:schemeClr>
                </a:solidFill>
              </a:rPr>
              <a:t> pip3 install </a:t>
            </a:r>
            <a:r>
              <a:rPr lang="en-US" altLang="zh-CN" sz="1050" dirty="0" err="1">
                <a:solidFill>
                  <a:schemeClr val="tx1">
                    <a:lumMod val="65000"/>
                    <a:lumOff val="35000"/>
                  </a:schemeClr>
                </a:solidFill>
              </a:rPr>
              <a:t>pyserial</a:t>
            </a:r>
            <a:endParaRPr lang="zh-CN" altLang="zh-CN" sz="1050" dirty="0">
              <a:solidFill>
                <a:schemeClr val="tx1">
                  <a:lumMod val="65000"/>
                  <a:lumOff val="35000"/>
                </a:schemeClr>
              </a:solidFill>
            </a:endParaRPr>
          </a:p>
          <a:p>
            <a:pPr lvl="1"/>
            <a:r>
              <a:rPr lang="en-US" altLang="zh-CN" sz="1050" dirty="0">
                <a:solidFill>
                  <a:schemeClr val="tx1">
                    <a:lumMod val="65000"/>
                    <a:lumOff val="35000"/>
                  </a:schemeClr>
                </a:solidFill>
              </a:rPr>
              <a:t>git clone </a:t>
            </a:r>
            <a:r>
              <a:rPr lang="en-US" altLang="zh-CN" sz="1050" dirty="0">
                <a:solidFill>
                  <a:schemeClr val="tx1">
                    <a:lumMod val="65000"/>
                    <a:lumOff val="35000"/>
                  </a:schemeClr>
                </a:solidFill>
                <a:hlinkClick r:id="rId3"/>
              </a:rPr>
              <a:t>https://github.com/sipeed/kflash.py</a:t>
            </a:r>
            <a:endParaRPr lang="en-US" altLang="zh-CN" sz="1050" dirty="0">
              <a:solidFill>
                <a:schemeClr val="tx1">
                  <a:lumMod val="65000"/>
                  <a:lumOff val="35000"/>
                </a:schemeClr>
              </a:solidFill>
            </a:endParaRPr>
          </a:p>
          <a:p>
            <a:pPr lvl="1">
              <a:spcAft>
                <a:spcPts val="600"/>
              </a:spcAft>
            </a:pPr>
            <a:r>
              <a:rPr lang="en-US" altLang="zh-CN" sz="1200" dirty="0">
                <a:latin typeface="Arial" panose="020B0604020202020204" pitchFamily="34" charset="0"/>
                <a:cs typeface="Arial" panose="020B0604020202020204" pitchFamily="34" charset="0"/>
              </a:rPr>
              <a:t>2)Windows</a:t>
            </a:r>
          </a:p>
          <a:p>
            <a:pPr lvl="1"/>
            <a:r>
              <a:rPr lang="en-US" altLang="zh-CN" sz="1050" dirty="0">
                <a:solidFill>
                  <a:schemeClr val="tx1">
                    <a:lumMod val="65000"/>
                    <a:lumOff val="35000"/>
                  </a:schemeClr>
                </a:solidFill>
              </a:rPr>
              <a:t>K-Flash: Download from </a:t>
            </a:r>
            <a:r>
              <a:rPr lang="en-US" altLang="zh-CN" sz="1050" u="sng" dirty="0" err="1">
                <a:solidFill>
                  <a:srgbClr val="0000FF"/>
                </a:solidFill>
                <a:hlinkClick r:id="rId4">
                  <a:extLst>
                    <a:ext uri="{A12FA001-AC4F-418D-AE19-62706E023703}">
                      <ahyp:hlinkClr xmlns:ahyp="http://schemas.microsoft.com/office/drawing/2018/hyperlinkcolor" val="tx"/>
                    </a:ext>
                  </a:extLst>
                </a:hlinkClick>
              </a:rPr>
              <a:t>github</a:t>
            </a:r>
            <a:endParaRPr lang="zh-CN" altLang="zh-CN" sz="1050" dirty="0">
              <a:solidFill>
                <a:srgbClr val="0000FF"/>
              </a:solidFill>
            </a:endParaRPr>
          </a:p>
          <a:p>
            <a:pPr lvl="1"/>
            <a:r>
              <a:rPr lang="en-US" altLang="zh-CN" sz="1050" dirty="0">
                <a:solidFill>
                  <a:schemeClr val="tx1">
                    <a:lumMod val="65000"/>
                    <a:lumOff val="35000"/>
                  </a:schemeClr>
                </a:solidFill>
              </a:rPr>
              <a:t>Or download from the official</a:t>
            </a:r>
            <a:r>
              <a:rPr lang="en-US" altLang="zh-CN" sz="1050" dirty="0">
                <a:solidFill>
                  <a:srgbClr val="0000FF"/>
                </a:solidFill>
              </a:rPr>
              <a:t> </a:t>
            </a:r>
            <a:r>
              <a:rPr lang="en-US" altLang="zh-CN" sz="1050" u="sng" dirty="0" err="1">
                <a:solidFill>
                  <a:srgbClr val="0000FF"/>
                </a:solidFill>
                <a:hlinkClick r:id="rId5">
                  <a:extLst>
                    <a:ext uri="{A12FA001-AC4F-418D-AE19-62706E023703}">
                      <ahyp:hlinkClr xmlns:ahyp="http://schemas.microsoft.com/office/drawing/2018/hyperlinkcolor" val="tx"/>
                    </a:ext>
                  </a:extLst>
                </a:hlinkClick>
              </a:rPr>
              <a:t>kendryte</a:t>
            </a:r>
            <a:r>
              <a:rPr lang="en-US" altLang="zh-CN" sz="1050" dirty="0">
                <a:solidFill>
                  <a:schemeClr val="tx1">
                    <a:lumMod val="65000"/>
                    <a:lumOff val="35000"/>
                  </a:schemeClr>
                </a:solidFill>
              </a:rPr>
              <a:t> page</a:t>
            </a:r>
            <a:endParaRPr lang="zh-CN" altLang="zh-CN" sz="1050" dirty="0">
              <a:solidFill>
                <a:schemeClr val="tx1">
                  <a:lumMod val="65000"/>
                  <a:lumOff val="35000"/>
                </a:schemeClr>
              </a:solidFill>
            </a:endParaRPr>
          </a:p>
          <a:p>
            <a:pPr lvl="1"/>
            <a:r>
              <a:rPr lang="en-US" altLang="zh-CN" sz="1050" dirty="0">
                <a:solidFill>
                  <a:schemeClr val="tx1">
                    <a:lumMod val="65000"/>
                    <a:lumOff val="35000"/>
                  </a:schemeClr>
                </a:solidFill>
              </a:rPr>
              <a:t>If it is the </a:t>
            </a:r>
            <a:r>
              <a:rPr lang="en-US" altLang="zh-CN" sz="1050" dirty="0" err="1">
                <a:solidFill>
                  <a:schemeClr val="tx1">
                    <a:lumMod val="65000"/>
                    <a:lumOff val="35000"/>
                  </a:schemeClr>
                </a:solidFill>
                <a:highlight>
                  <a:srgbClr val="C0C0C0"/>
                </a:highlight>
              </a:rPr>
              <a:t>Maix</a:t>
            </a:r>
            <a:r>
              <a:rPr lang="en-US" altLang="zh-CN" sz="1050" dirty="0">
                <a:solidFill>
                  <a:schemeClr val="tx1">
                    <a:lumMod val="65000"/>
                    <a:lumOff val="35000"/>
                  </a:schemeClr>
                </a:solidFill>
                <a:highlight>
                  <a:srgbClr val="C0C0C0"/>
                </a:highlight>
              </a:rPr>
              <a:t> Go</a:t>
            </a:r>
            <a:r>
              <a:rPr lang="en-US" altLang="zh-CN" sz="1050" dirty="0">
                <a:solidFill>
                  <a:schemeClr val="tx1">
                    <a:lumMod val="65000"/>
                    <a:lumOff val="35000"/>
                  </a:schemeClr>
                </a:solidFill>
              </a:rPr>
              <a:t> development board, currently only the kflash.py script can be used for burning, so you need to install </a:t>
            </a:r>
            <a:r>
              <a:rPr lang="en-US" altLang="zh-CN" sz="1050" dirty="0">
                <a:solidFill>
                  <a:schemeClr val="tx1">
                    <a:lumMod val="65000"/>
                    <a:lumOff val="35000"/>
                  </a:schemeClr>
                </a:solidFill>
                <a:highlight>
                  <a:srgbClr val="C0C0C0"/>
                </a:highlight>
              </a:rPr>
              <a:t>python3</a:t>
            </a:r>
            <a:r>
              <a:rPr lang="en-US" altLang="zh-CN" sz="1050" dirty="0">
                <a:solidFill>
                  <a:schemeClr val="tx1">
                    <a:lumMod val="65000"/>
                    <a:lumOff val="35000"/>
                  </a:schemeClr>
                </a:solidFill>
              </a:rPr>
              <a:t> on your computer. Then download </a:t>
            </a:r>
            <a:r>
              <a:rPr lang="en-US" altLang="zh-CN" sz="1050" u="sng" dirty="0">
                <a:solidFill>
                  <a:srgbClr val="0000FF"/>
                </a:solidFill>
                <a:hlinkClick r:id="rId3">
                  <a:extLst>
                    <a:ext uri="{A12FA001-AC4F-418D-AE19-62706E023703}">
                      <ahyp:hlinkClr xmlns:ahyp="http://schemas.microsoft.com/office/drawing/2018/hyperlinkcolor" val="tx"/>
                    </a:ext>
                  </a:extLst>
                </a:hlinkClick>
              </a:rPr>
              <a:t>kflash.py</a:t>
            </a:r>
            <a:endParaRPr lang="en-US" altLang="zh-CN" sz="1050" u="sng" dirty="0">
              <a:solidFill>
                <a:srgbClr val="0000FF"/>
              </a:solidFill>
            </a:endParaRPr>
          </a:p>
          <a:p>
            <a:pPr lvl="1"/>
            <a:r>
              <a:rPr lang="en-US" altLang="zh-CN" sz="1200" dirty="0">
                <a:latin typeface="Arial" panose="020B0604020202020204" pitchFamily="34" charset="0"/>
                <a:cs typeface="Arial" panose="020B0604020202020204" pitchFamily="34" charset="0"/>
              </a:rPr>
              <a:t>- Or Use Cross platform GUI wrapper</a:t>
            </a:r>
          </a:p>
          <a:p>
            <a:pPr lvl="1"/>
            <a:r>
              <a:rPr lang="en-US" altLang="zh-CN" sz="1050" u="sng" dirty="0">
                <a:solidFill>
                  <a:srgbClr val="0000FF"/>
                </a:solidFill>
              </a:rPr>
              <a:t>https://github.com/sipeed/kflash_gui</a:t>
            </a:r>
          </a:p>
          <a:p>
            <a:pPr lvl="1"/>
            <a:endParaRPr lang="zh-CN" altLang="zh-CN" sz="1050" dirty="0">
              <a:solidFill>
                <a:srgbClr val="0000FF"/>
              </a:solidFill>
            </a:endParaRPr>
          </a:p>
          <a:p>
            <a:pPr>
              <a:spcAft>
                <a:spcPts val="600"/>
              </a:spcAft>
            </a:pPr>
            <a:r>
              <a:rPr lang="en-US" altLang="zh-CN" sz="1200" dirty="0">
                <a:latin typeface="Arial" panose="020B0604020202020204" pitchFamily="34" charset="0"/>
                <a:cs typeface="Arial" panose="020B0604020202020204" pitchFamily="34" charset="0"/>
              </a:rPr>
              <a:t>4. Get the Firmware</a:t>
            </a:r>
          </a:p>
          <a:p>
            <a:pPr lvl="1">
              <a:spcAft>
                <a:spcPts val="600"/>
              </a:spcAft>
            </a:pPr>
            <a:r>
              <a:rPr lang="en-US" altLang="zh-CN" sz="1050" dirty="0">
                <a:solidFill>
                  <a:schemeClr val="tx1">
                    <a:lumMod val="65000"/>
                    <a:lumOff val="35000"/>
                  </a:schemeClr>
                </a:solidFill>
                <a:cs typeface="Arial" panose="020B0604020202020204" pitchFamily="34" charset="0"/>
              </a:rPr>
              <a:t>Download from </a:t>
            </a:r>
            <a:r>
              <a:rPr lang="en-US" altLang="zh-CN" sz="1050" dirty="0" err="1">
                <a:solidFill>
                  <a:schemeClr val="tx1">
                    <a:lumMod val="65000"/>
                    <a:lumOff val="35000"/>
                  </a:schemeClr>
                </a:solidFill>
                <a:cs typeface="Arial" panose="020B0604020202020204" pitchFamily="34" charset="0"/>
                <a:hlinkClick r:id="rId6">
                  <a:extLst>
                    <a:ext uri="{A12FA001-AC4F-418D-AE19-62706E023703}">
                      <ahyp:hlinkClr xmlns:ahyp="http://schemas.microsoft.com/office/drawing/2018/hyperlinkcolor" val="tx"/>
                    </a:ext>
                  </a:extLst>
                </a:hlinkClick>
              </a:rPr>
              <a:t>github</a:t>
            </a:r>
            <a:r>
              <a:rPr lang="en-US" altLang="zh-CN" sz="1050" dirty="0">
                <a:solidFill>
                  <a:schemeClr val="tx1">
                    <a:lumMod val="65000"/>
                    <a:lumOff val="35000"/>
                  </a:schemeClr>
                </a:solidFill>
                <a:cs typeface="Arial" panose="020B0604020202020204" pitchFamily="34" charset="0"/>
              </a:rPr>
              <a:t> page, </a:t>
            </a:r>
            <a:r>
              <a:rPr lang="en-US" altLang="zh-CN" sz="1050" dirty="0">
                <a:solidFill>
                  <a:schemeClr val="tx1">
                    <a:lumMod val="65000"/>
                    <a:lumOff val="35000"/>
                  </a:schemeClr>
                </a:solidFill>
                <a:ea typeface="等线" panose="02010600030101010101" pitchFamily="2" charset="-122"/>
                <a:cs typeface="Arial" panose="020B0604020202020204" pitchFamily="34" charset="0"/>
              </a:rPr>
              <a:t>Firmware </a:t>
            </a:r>
            <a:r>
              <a:rPr lang="en-US" altLang="zh-CN" sz="1050" dirty="0" err="1">
                <a:solidFill>
                  <a:schemeClr val="tx1">
                    <a:lumMod val="65000"/>
                    <a:lumOff val="35000"/>
                  </a:schemeClr>
                </a:solidFill>
                <a:ea typeface="等线" panose="02010600030101010101" pitchFamily="2" charset="-122"/>
                <a:cs typeface="Arial" panose="020B0604020202020204" pitchFamily="34" charset="0"/>
              </a:rPr>
              <a:t>endup</a:t>
            </a:r>
            <a:r>
              <a:rPr lang="en-US" altLang="zh-CN" sz="1050" dirty="0">
                <a:solidFill>
                  <a:schemeClr val="tx1">
                    <a:lumMod val="65000"/>
                    <a:lumOff val="35000"/>
                  </a:schemeClr>
                </a:solidFill>
                <a:ea typeface="等线" panose="02010600030101010101" pitchFamily="2" charset="-122"/>
                <a:cs typeface="Arial" panose="020B0604020202020204" pitchFamily="34" charset="0"/>
              </a:rPr>
              <a:t> with </a:t>
            </a:r>
            <a:r>
              <a:rPr lang="en-US" altLang="zh-CN" sz="1050" dirty="0">
                <a:solidFill>
                  <a:schemeClr val="tx1">
                    <a:lumMod val="65000"/>
                    <a:lumOff val="35000"/>
                  </a:schemeClr>
                </a:solidFill>
                <a:cs typeface="Arial" panose="020B0604020202020204" pitchFamily="34" charset="0"/>
              </a:rPr>
              <a:t>.bin</a:t>
            </a:r>
            <a:r>
              <a:rPr lang="en-US" altLang="zh-CN" sz="1050" dirty="0">
                <a:solidFill>
                  <a:schemeClr val="tx1">
                    <a:lumMod val="65000"/>
                    <a:lumOff val="35000"/>
                  </a:schemeClr>
                </a:solidFill>
                <a:ea typeface="等线" panose="02010600030101010101" pitchFamily="2" charset="-122"/>
                <a:cs typeface="Arial" panose="020B0604020202020204" pitchFamily="34" charset="0"/>
              </a:rPr>
              <a:t> or </a:t>
            </a:r>
            <a:r>
              <a:rPr lang="en-US" altLang="zh-CN" sz="1050" dirty="0">
                <a:solidFill>
                  <a:schemeClr val="tx1">
                    <a:lumMod val="65000"/>
                    <a:lumOff val="35000"/>
                  </a:schemeClr>
                </a:solidFill>
                <a:cs typeface="Arial" panose="020B0604020202020204" pitchFamily="34" charset="0"/>
              </a:rPr>
              <a:t>.</a:t>
            </a:r>
            <a:r>
              <a:rPr lang="en-US" altLang="zh-CN" sz="1050" dirty="0" err="1">
                <a:solidFill>
                  <a:schemeClr val="tx1">
                    <a:lumMod val="65000"/>
                    <a:lumOff val="35000"/>
                  </a:schemeClr>
                </a:solidFill>
                <a:cs typeface="Arial" panose="020B0604020202020204" pitchFamily="34" charset="0"/>
              </a:rPr>
              <a:t>kfpkg</a:t>
            </a:r>
            <a:endParaRPr lang="en-US" altLang="zh-CN" sz="1050" dirty="0">
              <a:solidFill>
                <a:schemeClr val="tx1">
                  <a:lumMod val="65000"/>
                  <a:lumOff val="35000"/>
                </a:schemeClr>
              </a:solidFill>
              <a:cs typeface="Arial" panose="020B0604020202020204" pitchFamily="34" charset="0"/>
            </a:endParaRPr>
          </a:p>
          <a:p>
            <a:pPr>
              <a:spcAft>
                <a:spcPts val="600"/>
              </a:spcAft>
            </a:pPr>
            <a:r>
              <a:rPr lang="en-US" altLang="zh-CN" sz="1200" dirty="0">
                <a:latin typeface="Arial" panose="020B0604020202020204" pitchFamily="34" charset="0"/>
                <a:cs typeface="Arial" panose="020B0604020202020204" pitchFamily="34" charset="0"/>
              </a:rPr>
              <a:t>5. Download the firmware to the dev. Board</a:t>
            </a:r>
          </a:p>
          <a:p>
            <a:pPr lvl="1"/>
            <a:r>
              <a:rPr lang="en-US" altLang="zh-CN" sz="1050" dirty="0">
                <a:solidFill>
                  <a:schemeClr val="tx1">
                    <a:lumMod val="65000"/>
                    <a:lumOff val="35000"/>
                  </a:schemeClr>
                </a:solidFill>
              </a:rPr>
              <a:t>Use the following command to burn, you can use python3 kflash.py --help to get help.</a:t>
            </a:r>
            <a:endParaRPr lang="zh-CN" altLang="zh-CN" sz="1050" dirty="0">
              <a:solidFill>
                <a:schemeClr val="tx1">
                  <a:lumMod val="65000"/>
                  <a:lumOff val="35000"/>
                </a:schemeClr>
              </a:solidFill>
            </a:endParaRPr>
          </a:p>
          <a:p>
            <a:pPr lvl="1"/>
            <a:r>
              <a:rPr lang="en-US" altLang="zh-CN" sz="1050" dirty="0" err="1">
                <a:solidFill>
                  <a:schemeClr val="tx1">
                    <a:lumMod val="65000"/>
                    <a:lumOff val="35000"/>
                  </a:schemeClr>
                </a:solidFill>
                <a:highlight>
                  <a:srgbClr val="C0C0C0"/>
                </a:highlight>
              </a:rPr>
              <a:t>sudo</a:t>
            </a:r>
            <a:r>
              <a:rPr lang="en-US" altLang="zh-CN" sz="1050" dirty="0">
                <a:solidFill>
                  <a:schemeClr val="tx1">
                    <a:lumMod val="65000"/>
                    <a:lumOff val="35000"/>
                  </a:schemeClr>
                </a:solidFill>
                <a:highlight>
                  <a:srgbClr val="C0C0C0"/>
                </a:highlight>
              </a:rPr>
              <a:t> python3 kflash.py -p /dev/ttyUSB0 -b 2000000 -B dan </a:t>
            </a:r>
            <a:r>
              <a:rPr lang="en-US" altLang="zh-CN" sz="1050" dirty="0" err="1">
                <a:solidFill>
                  <a:schemeClr val="tx1">
                    <a:lumMod val="65000"/>
                    <a:lumOff val="35000"/>
                  </a:schemeClr>
                </a:solidFill>
                <a:highlight>
                  <a:srgbClr val="C0C0C0"/>
                </a:highlight>
              </a:rPr>
              <a:t>firmware.bin</a:t>
            </a:r>
            <a:endParaRPr lang="zh-CN" altLang="zh-CN" sz="1050" dirty="0">
              <a:solidFill>
                <a:schemeClr val="tx1">
                  <a:lumMod val="65000"/>
                  <a:lumOff val="35000"/>
                </a:schemeClr>
              </a:solidFill>
              <a:highlight>
                <a:srgbClr val="C0C0C0"/>
              </a:highlight>
            </a:endParaRPr>
          </a:p>
          <a:p>
            <a:pPr lvl="1"/>
            <a:r>
              <a:rPr lang="en-US" altLang="zh-CN" sz="1050" dirty="0">
                <a:solidFill>
                  <a:schemeClr val="tx1">
                    <a:lumMod val="65000"/>
                    <a:lumOff val="35000"/>
                  </a:schemeClr>
                </a:solidFill>
              </a:rPr>
              <a:t>-p is the specified device, use ls /dev/</a:t>
            </a:r>
            <a:r>
              <a:rPr lang="en-US" altLang="zh-CN" sz="1050" dirty="0" err="1">
                <a:solidFill>
                  <a:schemeClr val="tx1">
                    <a:lumMod val="65000"/>
                    <a:lumOff val="35000"/>
                  </a:schemeClr>
                </a:solidFill>
              </a:rPr>
              <a:t>ttyUSB</a:t>
            </a:r>
            <a:r>
              <a:rPr lang="en-US" altLang="zh-CN" sz="1050" dirty="0">
                <a:solidFill>
                  <a:schemeClr val="tx1">
                    <a:lumMod val="65000"/>
                    <a:lumOff val="35000"/>
                  </a:schemeClr>
                </a:solidFill>
              </a:rPr>
              <a:t>* to view the device</a:t>
            </a:r>
            <a:endParaRPr lang="zh-CN" altLang="zh-CN" sz="1050" dirty="0">
              <a:solidFill>
                <a:schemeClr val="tx1">
                  <a:lumMod val="65000"/>
                  <a:lumOff val="35000"/>
                </a:schemeClr>
              </a:solidFill>
            </a:endParaRPr>
          </a:p>
          <a:p>
            <a:pPr lvl="1"/>
            <a:r>
              <a:rPr lang="en-US" altLang="zh-CN" sz="1050" dirty="0">
                <a:solidFill>
                  <a:schemeClr val="tx1">
                    <a:lumMod val="65000"/>
                    <a:lumOff val="35000"/>
                  </a:schemeClr>
                </a:solidFill>
              </a:rPr>
              <a:t>-b is specified baud rate, if the download fails, pls try again after reduce the baud rate</a:t>
            </a:r>
            <a:endParaRPr lang="zh-CN" altLang="zh-CN" sz="1050" dirty="0">
              <a:solidFill>
                <a:schemeClr val="tx1">
                  <a:lumMod val="65000"/>
                  <a:lumOff val="35000"/>
                </a:schemeClr>
              </a:solidFill>
            </a:endParaRPr>
          </a:p>
          <a:p>
            <a:pPr lvl="1"/>
            <a:r>
              <a:rPr lang="en-US" altLang="zh-CN" sz="1050" dirty="0">
                <a:solidFill>
                  <a:schemeClr val="tx1">
                    <a:lumMod val="65000"/>
                    <a:lumOff val="35000"/>
                  </a:schemeClr>
                </a:solidFill>
              </a:rPr>
              <a:t>-B is specified board, no need to worry if no support model, you can still download, but may need to reset before boot. </a:t>
            </a:r>
            <a:r>
              <a:rPr lang="en-US" altLang="zh-CN" sz="1050" dirty="0" err="1">
                <a:solidFill>
                  <a:schemeClr val="tx1">
                    <a:lumMod val="65000"/>
                    <a:lumOff val="35000"/>
                  </a:schemeClr>
                </a:solidFill>
              </a:rPr>
              <a:t>Maix</a:t>
            </a:r>
            <a:r>
              <a:rPr lang="en-US" altLang="zh-CN" sz="1050" dirty="0">
                <a:solidFill>
                  <a:schemeClr val="tx1">
                    <a:lumMod val="65000"/>
                    <a:lumOff val="35000"/>
                  </a:schemeClr>
                </a:solidFill>
              </a:rPr>
              <a:t> Go uses -B </a:t>
            </a:r>
            <a:r>
              <a:rPr lang="en-US" altLang="zh-CN" sz="1050" dirty="0" err="1">
                <a:solidFill>
                  <a:schemeClr val="tx1">
                    <a:lumMod val="65000"/>
                    <a:lumOff val="35000"/>
                  </a:schemeClr>
                </a:solidFill>
              </a:rPr>
              <a:t>goD</a:t>
            </a:r>
            <a:r>
              <a:rPr lang="en-US" altLang="zh-CN" sz="1050" dirty="0">
                <a:solidFill>
                  <a:schemeClr val="tx1">
                    <a:lumMod val="65000"/>
                    <a:lumOff val="35000"/>
                  </a:schemeClr>
                </a:solidFill>
              </a:rPr>
              <a:t> or -B </a:t>
            </a:r>
            <a:r>
              <a:rPr lang="en-US" altLang="zh-CN" sz="1050" dirty="0" err="1">
                <a:solidFill>
                  <a:schemeClr val="tx1">
                    <a:lumMod val="65000"/>
                    <a:lumOff val="35000"/>
                  </a:schemeClr>
                </a:solidFill>
              </a:rPr>
              <a:t>goE</a:t>
            </a:r>
            <a:r>
              <a:rPr lang="en-US" altLang="zh-CN" sz="1050" dirty="0">
                <a:solidFill>
                  <a:schemeClr val="tx1">
                    <a:lumMod val="65000"/>
                    <a:lumOff val="35000"/>
                  </a:schemeClr>
                </a:solidFill>
              </a:rPr>
              <a:t>.</a:t>
            </a:r>
            <a:endParaRPr lang="en-US" altLang="zh-CN" sz="14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B0F1CCFE-9CEE-4D92-BBFC-A323874BE57E}"/>
              </a:ext>
            </a:extLst>
          </p:cNvPr>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Getting Started - PREPARE - Update Firmware</a:t>
            </a:r>
            <a:br>
              <a:rPr lang="en-US" altLang="zh-CN"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73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Getting Started</a:t>
            </a:r>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5FCB272-73EB-4A4E-8543-823F0F2A6AE6}"/>
              </a:ext>
            </a:extLst>
          </p:cNvPr>
          <p:cNvSpPr txBox="1"/>
          <p:nvPr/>
        </p:nvSpPr>
        <p:spPr>
          <a:xfrm>
            <a:off x="318294" y="581025"/>
            <a:ext cx="6025356" cy="4162678"/>
          </a:xfrm>
          <a:prstGeom prst="rect">
            <a:avLst/>
          </a:prstGeom>
          <a:noFill/>
        </p:spPr>
        <p:txBody>
          <a:bodyPr wrap="square" rtlCol="0">
            <a:spAutoFit/>
          </a:bodyPr>
          <a:lstStyle/>
          <a:p>
            <a:pPr>
              <a:spcAft>
                <a:spcPts val="600"/>
              </a:spcAft>
            </a:pPr>
            <a:r>
              <a:rPr lang="en-US" altLang="zh-CN" sz="1200" b="1" dirty="0">
                <a:latin typeface="Arial" panose="020B0604020202020204" pitchFamily="34" charset="0"/>
                <a:cs typeface="Arial" panose="020B0604020202020204" pitchFamily="34" charset="0"/>
              </a:rPr>
              <a:t>Power up the device, first time setup with </a:t>
            </a:r>
            <a:r>
              <a:rPr lang="en-US" altLang="zh-CN" sz="1200" b="1" dirty="0" err="1">
                <a:latin typeface="Arial" panose="020B0604020202020204" pitchFamily="34" charset="0"/>
                <a:cs typeface="Arial" panose="020B0604020202020204" pitchFamily="34" charset="0"/>
              </a:rPr>
              <a:t>MaixPy</a:t>
            </a:r>
            <a:endParaRPr lang="en-US" altLang="zh-CN" sz="1200" b="1" dirty="0">
              <a:latin typeface="Arial" panose="020B0604020202020204" pitchFamily="34" charset="0"/>
              <a:cs typeface="Arial" panose="020B0604020202020204" pitchFamily="34" charset="0"/>
            </a:endParaRPr>
          </a:p>
          <a:p>
            <a:pPr>
              <a:spcAft>
                <a:spcPts val="600"/>
              </a:spcAft>
            </a:pPr>
            <a:r>
              <a:rPr lang="en-US" altLang="zh-CN" sz="1050" dirty="0">
                <a:latin typeface="Arial" panose="020B0604020202020204" pitchFamily="34" charset="0"/>
                <a:cs typeface="Arial" panose="020B0604020202020204" pitchFamily="34" charset="0"/>
                <a:hlinkClick r:id="rId3"/>
              </a:rPr>
              <a:t>https://maixpy.sipeed.com/en/get_started/power_on.html</a:t>
            </a:r>
            <a:endParaRPr lang="en-US" altLang="zh-CN" sz="1050" dirty="0">
              <a:latin typeface="Arial" panose="020B0604020202020204" pitchFamily="34" charset="0"/>
              <a:cs typeface="Arial" panose="020B0604020202020204" pitchFamily="34" charset="0"/>
            </a:endParaRPr>
          </a:p>
          <a:p>
            <a:pPr>
              <a:spcAft>
                <a:spcPts val="600"/>
              </a:spcAft>
            </a:pPr>
            <a:r>
              <a:rPr lang="en-US" altLang="zh-CN" sz="1200" b="1" dirty="0">
                <a:latin typeface="Arial" panose="020B0604020202020204" pitchFamily="34" charset="0"/>
                <a:cs typeface="Arial" panose="020B0604020202020204" pitchFamily="34" charset="0"/>
              </a:rPr>
              <a:t>Lighting the LED</a:t>
            </a:r>
          </a:p>
          <a:p>
            <a:pPr>
              <a:spcAft>
                <a:spcPts val="600"/>
              </a:spcAft>
            </a:pPr>
            <a:r>
              <a:rPr lang="en-US" altLang="zh-CN" sz="1050" dirty="0">
                <a:latin typeface="Arial" panose="020B0604020202020204" pitchFamily="34" charset="0"/>
                <a:cs typeface="Arial" panose="020B0604020202020204" pitchFamily="34" charset="0"/>
                <a:hlinkClick r:id="rId4"/>
              </a:rPr>
              <a:t>https://maixpy.sipeed.com/en/get_started/led_blink.html</a:t>
            </a:r>
            <a:endParaRPr lang="en-US" altLang="zh-CN" sz="1050" dirty="0">
              <a:latin typeface="Arial" panose="020B0604020202020204" pitchFamily="34" charset="0"/>
              <a:cs typeface="Arial" panose="020B0604020202020204" pitchFamily="34" charset="0"/>
            </a:endParaRPr>
          </a:p>
          <a:p>
            <a:pPr>
              <a:spcAft>
                <a:spcPts val="600"/>
              </a:spcAft>
            </a:pPr>
            <a:r>
              <a:rPr lang="en-US" altLang="zh-CN" sz="1200" b="1" dirty="0">
                <a:latin typeface="Arial" panose="020B0604020202020204" pitchFamily="34" charset="0"/>
                <a:cs typeface="Arial" panose="020B0604020202020204" pitchFamily="34" charset="0"/>
              </a:rPr>
              <a:t>Edit and execute the file</a:t>
            </a:r>
          </a:p>
          <a:p>
            <a:pPr>
              <a:spcAft>
                <a:spcPts val="600"/>
              </a:spcAft>
            </a:pPr>
            <a:r>
              <a:rPr lang="en-US" altLang="zh-CN" sz="1050" dirty="0">
                <a:latin typeface="Arial" panose="020B0604020202020204" pitchFamily="34" charset="0"/>
                <a:cs typeface="Arial" panose="020B0604020202020204" pitchFamily="34" charset="0"/>
                <a:hlinkClick r:id="rId5"/>
              </a:rPr>
              <a:t>https://maixpy.sipeed.com/en/get_started/edit_file.html</a:t>
            </a:r>
            <a:endParaRPr lang="en-US" altLang="zh-CN" sz="1050" dirty="0">
              <a:latin typeface="Arial" panose="020B0604020202020204" pitchFamily="34" charset="0"/>
              <a:cs typeface="Arial" panose="020B0604020202020204" pitchFamily="34" charset="0"/>
            </a:endParaRPr>
          </a:p>
          <a:p>
            <a:pPr marL="549920" lvl="1" indent="-228600">
              <a:spcAft>
                <a:spcPts val="600"/>
              </a:spcAft>
              <a:buAutoNum type="arabicPeriod"/>
            </a:pPr>
            <a:r>
              <a:rPr lang="en-US" altLang="zh-CN" sz="1050" dirty="0" err="1">
                <a:latin typeface="Arial" panose="020B0604020202020204" pitchFamily="34" charset="0"/>
                <a:cs typeface="Arial" panose="020B0604020202020204" pitchFamily="34" charset="0"/>
              </a:rPr>
              <a:t>MaixPy</a:t>
            </a:r>
            <a:r>
              <a:rPr lang="en-US" altLang="zh-CN" sz="1050" dirty="0">
                <a:latin typeface="Arial" panose="020B0604020202020204" pitchFamily="34" charset="0"/>
                <a:cs typeface="Arial" panose="020B0604020202020204" pitchFamily="34" charset="0"/>
              </a:rPr>
              <a:t> has a built-in file system</a:t>
            </a: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Why do I need to edit and execute the file?</a:t>
            </a: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Edit and save the file</a:t>
            </a: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Execution documents</a:t>
            </a:r>
          </a:p>
          <a:p>
            <a:pPr>
              <a:spcAft>
                <a:spcPts val="600"/>
              </a:spcAft>
            </a:pPr>
            <a:r>
              <a:rPr lang="en-US" altLang="zh-CN" sz="1200" b="1" dirty="0">
                <a:latin typeface="Arial" panose="020B0604020202020204" pitchFamily="34" charset="0"/>
                <a:cs typeface="Arial" panose="020B0604020202020204" pitchFamily="34" charset="0"/>
              </a:rPr>
              <a:t>Upload script to development board</a:t>
            </a:r>
          </a:p>
          <a:p>
            <a:pPr>
              <a:spcAft>
                <a:spcPts val="600"/>
              </a:spcAft>
            </a:pPr>
            <a:r>
              <a:rPr lang="en-US" altLang="zh-CN" sz="1050" dirty="0">
                <a:latin typeface="Arial" panose="020B0604020202020204" pitchFamily="34" charset="0"/>
                <a:cs typeface="Arial" panose="020B0604020202020204" pitchFamily="34" charset="0"/>
                <a:hlinkClick r:id="rId6"/>
              </a:rPr>
              <a:t>https://maixpy.sipeed.com/en/get_started/upload_script.html</a:t>
            </a:r>
            <a:r>
              <a:rPr lang="en-US" altLang="zh-CN" sz="1050" dirty="0">
                <a:latin typeface="Arial" panose="020B0604020202020204" pitchFamily="34" charset="0"/>
                <a:cs typeface="Arial" panose="020B0604020202020204" pitchFamily="34" charset="0"/>
              </a:rPr>
              <a:t> or using MaixPy IDE</a:t>
            </a: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Uploading and running scripts using the graphical tool </a:t>
            </a:r>
            <a:r>
              <a:rPr lang="en-US" altLang="zh-CN" sz="1050" dirty="0" err="1">
                <a:latin typeface="Arial" panose="020B0604020202020204" pitchFamily="34" charset="0"/>
                <a:cs typeface="Arial" panose="020B0604020202020204" pitchFamily="34" charset="0"/>
              </a:rPr>
              <a:t>uPyLoader</a:t>
            </a:r>
            <a:endParaRPr lang="en-US" altLang="zh-CN" sz="1050" dirty="0">
              <a:latin typeface="Arial" panose="020B0604020202020204" pitchFamily="34" charset="0"/>
              <a:cs typeface="Arial" panose="020B0604020202020204" pitchFamily="34" charset="0"/>
            </a:endParaRP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Using Tool </a:t>
            </a:r>
            <a:r>
              <a:rPr lang="en-US" altLang="zh-CN" sz="1050" dirty="0" err="1">
                <a:latin typeface="Arial" panose="020B0604020202020204" pitchFamily="34" charset="0"/>
                <a:cs typeface="Arial" panose="020B0604020202020204" pitchFamily="34" charset="0"/>
              </a:rPr>
              <a:t>rshell</a:t>
            </a:r>
            <a:endParaRPr lang="en-US" altLang="zh-CN" sz="1050" dirty="0">
              <a:latin typeface="Arial" panose="020B0604020202020204" pitchFamily="34" charset="0"/>
              <a:cs typeface="Arial" panose="020B0604020202020204" pitchFamily="34" charset="0"/>
            </a:endParaRP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Using the command line tool </a:t>
            </a:r>
            <a:r>
              <a:rPr lang="en-US" altLang="zh-CN" sz="1050" dirty="0" err="1">
                <a:latin typeface="Arial" panose="020B0604020202020204" pitchFamily="34" charset="0"/>
                <a:cs typeface="Arial" panose="020B0604020202020204" pitchFamily="34" charset="0"/>
              </a:rPr>
              <a:t>ampy</a:t>
            </a:r>
            <a:endParaRPr lang="en-US" altLang="zh-CN" sz="1050" dirty="0">
              <a:latin typeface="Arial" panose="020B0604020202020204" pitchFamily="34" charset="0"/>
              <a:cs typeface="Arial" panose="020B0604020202020204" pitchFamily="34" charset="0"/>
            </a:endParaRPr>
          </a:p>
          <a:p>
            <a:pPr marL="549920" lvl="1" indent="-228600">
              <a:spcAft>
                <a:spcPts val="600"/>
              </a:spcAft>
              <a:buAutoNum type="arabicPeriod"/>
            </a:pPr>
            <a:r>
              <a:rPr lang="en-US" altLang="zh-CN" sz="1050" dirty="0">
                <a:latin typeface="Arial" panose="020B0604020202020204" pitchFamily="34" charset="0"/>
                <a:cs typeface="Arial" panose="020B0604020202020204" pitchFamily="34" charset="0"/>
              </a:rPr>
              <a:t>TF card copy</a:t>
            </a:r>
          </a:p>
          <a:p>
            <a:pPr>
              <a:spcAft>
                <a:spcPts val="600"/>
              </a:spcAft>
            </a:pPr>
            <a:r>
              <a:rPr lang="en-US" altLang="zh-CN" sz="1200" b="1" dirty="0">
                <a:latin typeface="Arial" panose="020B0604020202020204" pitchFamily="34" charset="0"/>
                <a:cs typeface="Arial" panose="020B0604020202020204" pitchFamily="34" charset="0"/>
              </a:rPr>
              <a:t>Boot from startup script</a:t>
            </a:r>
          </a:p>
        </p:txBody>
      </p:sp>
    </p:spTree>
    <p:extLst>
      <p:ext uri="{BB962C8B-B14F-4D97-AF65-F5344CB8AC3E}">
        <p14:creationId xmlns:p14="http://schemas.microsoft.com/office/powerpoint/2010/main" val="394554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Resources</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1841032-CE0E-43E1-BF6E-A9FE78936658}"/>
              </a:ext>
            </a:extLst>
          </p:cNvPr>
          <p:cNvSpPr txBox="1"/>
          <p:nvPr/>
        </p:nvSpPr>
        <p:spPr>
          <a:xfrm>
            <a:off x="394494" y="733426"/>
            <a:ext cx="5715000" cy="420115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SDK: </a:t>
            </a:r>
            <a:r>
              <a:rPr lang="en-US" altLang="zh-CN" sz="1200" dirty="0">
                <a:latin typeface="Arial" panose="020B0604020202020204" pitchFamily="34" charset="0"/>
                <a:cs typeface="Arial" panose="020B0604020202020204" pitchFamily="34" charset="0"/>
                <a:hlinkClick r:id="rId3" action="ppaction://hlinkfile"/>
              </a:rPr>
              <a:t>dl.sipeed.com/MAIX/SDK</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HDK: </a:t>
            </a:r>
            <a:r>
              <a:rPr lang="en-US" altLang="zh-CN" sz="1200" dirty="0">
                <a:latin typeface="Arial" panose="020B0604020202020204" pitchFamily="34" charset="0"/>
                <a:cs typeface="Arial" panose="020B0604020202020204" pitchFamily="34" charset="0"/>
                <a:hlinkClick r:id="rId4" action="ppaction://hlinkfile"/>
              </a:rPr>
              <a:t>dl.sipeed.com/MAIX/HDK</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err="1">
                <a:latin typeface="Arial" panose="020B0604020202020204" pitchFamily="34" charset="0"/>
                <a:cs typeface="Arial" panose="020B0604020202020204" pitchFamily="34" charset="0"/>
              </a:rPr>
              <a:t>MaixPy</a:t>
            </a:r>
            <a:r>
              <a:rPr lang="en-US" altLang="zh-CN" sz="1200" b="1"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hlinkClick r:id="rId4" action="ppaction://hlinkfile"/>
              </a:rPr>
              <a:t>dl.sipeed.com/MAIX/</a:t>
            </a:r>
            <a:r>
              <a:rPr lang="en-US" altLang="zh-CN" sz="1200" dirty="0" err="1">
                <a:latin typeface="Arial" panose="020B0604020202020204" pitchFamily="34" charset="0"/>
                <a:cs typeface="Arial" panose="020B0604020202020204" pitchFamily="34" charset="0"/>
                <a:hlinkClick r:id="rId4" action="ppaction://hlinkfile"/>
              </a:rPr>
              <a:t>MaixPy</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IDE: </a:t>
            </a:r>
            <a:r>
              <a:rPr lang="en-US" altLang="zh-CN" sz="1200" dirty="0">
                <a:latin typeface="Arial" panose="020B0604020202020204" pitchFamily="34" charset="0"/>
                <a:cs typeface="Arial" panose="020B0604020202020204" pitchFamily="34" charset="0"/>
                <a:hlinkClick r:id="rId5"/>
              </a:rPr>
              <a:t>http://dl.sipeed.com/MAIX/MaixPy/release/maixpy_v0.3.1/</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GitHub - MaixPy: </a:t>
            </a:r>
            <a:r>
              <a:rPr lang="en-US" altLang="zh-CN" sz="1200" dirty="0">
                <a:latin typeface="Arial" panose="020B0604020202020204" pitchFamily="34" charset="0"/>
                <a:cs typeface="Arial" panose="020B0604020202020204" pitchFamily="34" charset="0"/>
                <a:hlinkClick r:id="rId6"/>
              </a:rPr>
              <a:t>https://github.com/sipeed/MaixPy/releases</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Wiki: </a:t>
            </a:r>
            <a:r>
              <a:rPr lang="en-US" altLang="zh-CN" sz="1200" dirty="0">
                <a:latin typeface="Arial" panose="020B0604020202020204" pitchFamily="34" charset="0"/>
                <a:cs typeface="Arial" panose="020B0604020202020204" pitchFamily="34" charset="0"/>
                <a:hlinkClick r:id="rId7" action="ppaction://hlinkfile"/>
              </a:rPr>
              <a:t>maixpy.sipeed.com</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Blog: </a:t>
            </a:r>
            <a:r>
              <a:rPr lang="en-US" altLang="zh-CN" sz="1200" dirty="0">
                <a:latin typeface="Arial" panose="020B0604020202020204" pitchFamily="34" charset="0"/>
                <a:cs typeface="Arial" panose="020B0604020202020204" pitchFamily="34" charset="0"/>
                <a:hlinkClick r:id="rId8" action="ppaction://hlinkfile"/>
              </a:rPr>
              <a:t>blog.sipeed.com</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BBS: </a:t>
            </a:r>
            <a:r>
              <a:rPr lang="en-US" altLang="zh-CN" sz="1200" dirty="0">
                <a:latin typeface="Arial" panose="020B0604020202020204" pitchFamily="34" charset="0"/>
                <a:cs typeface="Arial" panose="020B0604020202020204" pitchFamily="34" charset="0"/>
                <a:hlinkClick r:id="rId9" action="ppaction://hlinkfile"/>
              </a:rPr>
              <a:t>bbs.sipeed.com</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Support: </a:t>
            </a:r>
            <a:r>
              <a:rPr lang="en-US" altLang="zh-CN" sz="1200" dirty="0">
                <a:latin typeface="Arial" panose="020B0604020202020204" pitchFamily="34" charset="0"/>
                <a:cs typeface="Arial" panose="020B0604020202020204" pitchFamily="34" charset="0"/>
                <a:hlinkClick r:id="rId10"/>
              </a:rPr>
              <a:t>support@sipeed.com</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Telegram group:</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hlinkClick r:id="rId11"/>
              </a:rPr>
              <a:t>https://t.me/sipeed</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b="1" dirty="0">
                <a:solidFill>
                  <a:srgbClr val="00B050"/>
                </a:solidFill>
                <a:latin typeface="Arial" panose="020B0604020202020204" pitchFamily="34" charset="0"/>
                <a:cs typeface="Arial" panose="020B0604020202020204" pitchFamily="34" charset="0"/>
              </a:rPr>
              <a:t>Powerful </a:t>
            </a:r>
            <a:r>
              <a:rPr lang="en-US" altLang="zh-CN" sz="1200" b="1" dirty="0" err="1">
                <a:solidFill>
                  <a:srgbClr val="00B050"/>
                </a:solidFill>
                <a:latin typeface="Arial" panose="020B0604020202020204" pitchFamily="34" charset="0"/>
                <a:cs typeface="Arial" panose="020B0604020202020204" pitchFamily="34" charset="0"/>
              </a:rPr>
              <a:t>Maix</a:t>
            </a:r>
            <a:r>
              <a:rPr lang="en-US" altLang="zh-CN" sz="1200" b="1" dirty="0">
                <a:solidFill>
                  <a:srgbClr val="00B050"/>
                </a:solidFill>
                <a:latin typeface="Arial" panose="020B0604020202020204" pitchFamily="34" charset="0"/>
                <a:cs typeface="Arial" panose="020B0604020202020204" pitchFamily="34" charset="0"/>
              </a:rPr>
              <a:t> Board(k210) Can Do</a:t>
            </a:r>
          </a:p>
          <a:p>
            <a:pPr>
              <a:spcAft>
                <a:spcPts val="600"/>
              </a:spcAft>
            </a:pPr>
            <a:r>
              <a:rPr lang="en-US" altLang="zh-CN" sz="1200" dirty="0">
                <a:latin typeface="Arial" panose="020B0604020202020204" pitchFamily="34" charset="0"/>
                <a:cs typeface="Arial" panose="020B0604020202020204" pitchFamily="34" charset="0"/>
                <a:hlinkClick r:id="rId12"/>
              </a:rPr>
              <a:t>https://maixpy.sipeed.com/en/others/what_maix_do.html</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hlinkClick r:id="rId13"/>
              </a:rPr>
              <a:t>Kendryte Standalone SDK Programming Guide-EN-V0.3.0</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altLang="zh-CN" sz="1200" dirty="0">
                <a:latin typeface="Arial" panose="020B0604020202020204" pitchFamily="34" charset="0"/>
                <a:cs typeface="Arial" panose="020B0604020202020204" pitchFamily="34" charset="0"/>
                <a:hlinkClick r:id="rId14"/>
              </a:rPr>
              <a:t>Kendryte </a:t>
            </a:r>
            <a:r>
              <a:rPr lang="en-US" altLang="zh-CN" sz="1200" dirty="0" err="1">
                <a:latin typeface="Arial" panose="020B0604020202020204" pitchFamily="34" charset="0"/>
                <a:cs typeface="Arial" panose="020B0604020202020204" pitchFamily="34" charset="0"/>
                <a:hlinkClick r:id="rId14"/>
              </a:rPr>
              <a:t>FreeRTOS</a:t>
            </a:r>
            <a:r>
              <a:rPr lang="en-US" altLang="zh-CN" sz="1200" dirty="0">
                <a:latin typeface="Arial" panose="020B0604020202020204" pitchFamily="34" charset="0"/>
                <a:cs typeface="Arial" panose="020B0604020202020204" pitchFamily="34" charset="0"/>
                <a:hlinkClick r:id="rId14"/>
              </a:rPr>
              <a:t> SDK Programming Guide-EN-V0.1.0</a:t>
            </a: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endParaRPr lang="en-US" altLang="zh-CN" sz="1200"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69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39B30-1B1E-4CF5-8612-F9946D836006}"/>
              </a:ext>
            </a:extLst>
          </p:cNvPr>
          <p:cNvPicPr>
            <a:picLocks noChangeAspect="1"/>
          </p:cNvPicPr>
          <p:nvPr/>
        </p:nvPicPr>
        <p:blipFill>
          <a:blip r:embed="rId3"/>
          <a:stretch>
            <a:fillRect/>
          </a:stretch>
        </p:blipFill>
        <p:spPr>
          <a:xfrm>
            <a:off x="699294" y="0"/>
            <a:ext cx="4876800" cy="1534101"/>
          </a:xfrm>
          <a:prstGeom prst="rect">
            <a:avLst/>
          </a:prstGeom>
        </p:spPr>
      </p:pic>
      <p:sp>
        <p:nvSpPr>
          <p:cNvPr id="2" name="Title 1"/>
          <p:cNvSpPr>
            <a:spLocks noGrp="1"/>
          </p:cNvSpPr>
          <p:nvPr>
            <p:ph type="title"/>
          </p:nvPr>
        </p:nvSpPr>
        <p:spPr>
          <a:xfrm>
            <a:off x="-5556" y="312916"/>
            <a:ext cx="6427788" cy="321310"/>
          </a:xfrm>
        </p:spPr>
        <p:txBody>
          <a:bodyPr/>
          <a:lstStyle/>
          <a:p>
            <a:r>
              <a:rPr lang="en-US" sz="2000" dirty="0">
                <a:solidFill>
                  <a:schemeClr val="bg1"/>
                </a:solidFill>
                <a:latin typeface="Arial" panose="020B0604020202020204" pitchFamily="34" charset="0"/>
                <a:cs typeface="Arial" panose="020B0604020202020204" pitchFamily="34" charset="0"/>
              </a:rPr>
              <a:t>Applications</a:t>
            </a:r>
          </a:p>
        </p:txBody>
      </p:sp>
      <p:sp>
        <p:nvSpPr>
          <p:cNvPr id="3" name="TextBox 2"/>
          <p:cNvSpPr txBox="1"/>
          <p:nvPr/>
        </p:nvSpPr>
        <p:spPr>
          <a:xfrm>
            <a:off x="242094" y="1683727"/>
            <a:ext cx="5892006" cy="3135923"/>
          </a:xfrm>
          <a:prstGeom prst="rect">
            <a:avLst/>
          </a:prstGeom>
          <a:noFill/>
        </p:spPr>
        <p:txBody>
          <a:bodyPr wrap="square" rtlCol="0">
            <a:spAutoFit/>
          </a:bodyPr>
          <a:lstStyle/>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Smart Home applications </a:t>
            </a:r>
            <a:r>
              <a:rPr lang="en-US" sz="1200" dirty="0">
                <a:latin typeface="Arial" panose="020B0604020202020204" pitchFamily="34" charset="0"/>
                <a:cs typeface="Arial" panose="020B0604020202020204" pitchFamily="34" charset="0"/>
              </a:rPr>
              <a:t>like robot cleaners, smart speakers, electronic door locks, household monitoring etc.</a:t>
            </a: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Medical Industry applications </a:t>
            </a:r>
            <a:r>
              <a:rPr lang="en-US" sz="1200" dirty="0">
                <a:latin typeface="Arial" panose="020B0604020202020204" pitchFamily="34" charset="0"/>
                <a:cs typeface="Arial" panose="020B0604020202020204" pitchFamily="34" charset="0"/>
              </a:rPr>
              <a:t>like Auxiliary diagnosis and treatment, medical image recognition, emergency alarm etc.</a:t>
            </a: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Smart Industry applications </a:t>
            </a:r>
            <a:r>
              <a:rPr lang="en-US" sz="1200" dirty="0">
                <a:latin typeface="Arial" panose="020B0604020202020204" pitchFamily="34" charset="0"/>
                <a:cs typeface="Arial" panose="020B0604020202020204" pitchFamily="34" charset="0"/>
              </a:rPr>
              <a:t>like industrial machinery, intelligent sorting, monitoring of electrical equipment, etc.</a:t>
            </a: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Education applications </a:t>
            </a:r>
            <a:r>
              <a:rPr lang="en-US" sz="1200" dirty="0">
                <a:latin typeface="Arial" panose="020B0604020202020204" pitchFamily="34" charset="0"/>
                <a:cs typeface="Arial" panose="020B0604020202020204" pitchFamily="34" charset="0"/>
              </a:rPr>
              <a:t>like educational robots, intelligent interactive platforms, educational efficiency inspection, etc.</a:t>
            </a: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Agriculture applications </a:t>
            </a:r>
            <a:r>
              <a:rPr lang="en-US" sz="1200" dirty="0">
                <a:latin typeface="Arial" panose="020B0604020202020204" pitchFamily="34" charset="0"/>
                <a:cs typeface="Arial" panose="020B0604020202020204" pitchFamily="34" charset="0"/>
              </a:rPr>
              <a:t>like agricultural monitoring, pest and disease monitoring, automated control, etc.</a:t>
            </a:r>
          </a:p>
        </p:txBody>
      </p:sp>
    </p:spTree>
    <p:extLst>
      <p:ext uri="{BB962C8B-B14F-4D97-AF65-F5344CB8AC3E}">
        <p14:creationId xmlns:p14="http://schemas.microsoft.com/office/powerpoint/2010/main" val="406921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altLang="zh-CN" sz="2000" dirty="0">
                <a:latin typeface="Arial" panose="020B0604020202020204" pitchFamily="34" charset="0"/>
                <a:cs typeface="Arial" panose="020B0604020202020204" pitchFamily="34" charset="0"/>
              </a:rPr>
              <a:t>Advantages</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E6450F3-D064-4FE5-A5EA-158D2ABF4E9D}"/>
              </a:ext>
            </a:extLst>
          </p:cNvPr>
          <p:cNvSpPr txBox="1"/>
          <p:nvPr/>
        </p:nvSpPr>
        <p:spPr>
          <a:xfrm>
            <a:off x="262335" y="902647"/>
            <a:ext cx="5892006" cy="3058979"/>
          </a:xfrm>
          <a:prstGeom prst="rect">
            <a:avLst/>
          </a:prstGeom>
          <a:noFill/>
        </p:spPr>
        <p:txBody>
          <a:bodyPr wrap="square" rtlCol="0">
            <a:spAutoFit/>
          </a:bodyPr>
          <a:lstStyle/>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RISC-V 64 AI module, dev boards and substantial sensor module makes AI much easier. </a:t>
            </a:r>
            <a:r>
              <a:rPr lang="en-US" sz="1200" dirty="0">
                <a:latin typeface="Arial" panose="020B0604020202020204" pitchFamily="34" charset="0"/>
                <a:cs typeface="Arial" panose="020B0604020202020204" pitchFamily="34" charset="0"/>
              </a:rPr>
              <a:t>Flexible layout of board, easy to go. Active community, update the docs regularly</a:t>
            </a: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MAIX isn't just a hardware solution, </a:t>
            </a:r>
            <a:r>
              <a:rPr lang="en-US" sz="1200" dirty="0">
                <a:latin typeface="Arial" panose="020B0604020202020204" pitchFamily="34" charset="0"/>
                <a:cs typeface="Arial" panose="020B0604020202020204" pitchFamily="34" charset="0"/>
              </a:rPr>
              <a:t>it combines custom hardware, open software, and state-of-the-art AI algorithms</a:t>
            </a:r>
          </a:p>
          <a:p>
            <a:pPr marL="171450" indent="-171450">
              <a:lnSpc>
                <a:spcPct val="150000"/>
              </a:lnSpc>
              <a:spcBef>
                <a:spcPts val="600"/>
              </a:spcBef>
              <a:buFont typeface="Arial" panose="020B0604020202020204" pitchFamily="34" charset="0"/>
              <a:buChar char="•"/>
            </a:pPr>
            <a:r>
              <a:rPr lang="en-US" sz="1200" dirty="0">
                <a:latin typeface="Arial" panose="020B0604020202020204" pitchFamily="34" charset="0"/>
                <a:cs typeface="Arial" panose="020B0604020202020204" pitchFamily="34" charset="0"/>
              </a:rPr>
              <a:t>Thanks to its performance, small footprint, low power, and low cost, </a:t>
            </a:r>
            <a:r>
              <a:rPr lang="en-US" sz="1200" b="1" dirty="0">
                <a:latin typeface="Arial" panose="020B0604020202020204" pitchFamily="34" charset="0"/>
                <a:cs typeface="Arial" panose="020B0604020202020204" pitchFamily="34" charset="0"/>
              </a:rPr>
              <a:t>MAIX enables the broad deployment of high-quality AI at the edge.</a:t>
            </a:r>
          </a:p>
          <a:p>
            <a:pPr marL="171450" indent="-171450">
              <a:lnSpc>
                <a:spcPct val="150000"/>
              </a:lnSpc>
              <a:spcBef>
                <a:spcPts val="600"/>
              </a:spcBef>
              <a:buFont typeface="Arial" panose="020B0604020202020204" pitchFamily="34" charset="0"/>
              <a:buChar char="•"/>
            </a:pPr>
            <a:r>
              <a:rPr lang="en-US" sz="1200" dirty="0" err="1">
                <a:latin typeface="Arial" panose="020B0604020202020204" pitchFamily="34" charset="0"/>
                <a:cs typeface="Arial" panose="020B0604020202020204" pitchFamily="34" charset="0"/>
              </a:rPr>
              <a:t>MaixPy</a:t>
            </a:r>
            <a:r>
              <a:rPr lang="en-US" sz="1200" dirty="0">
                <a:latin typeface="Arial" panose="020B0604020202020204" pitchFamily="34" charset="0"/>
                <a:cs typeface="Arial" panose="020B0604020202020204" pitchFamily="34" charset="0"/>
              </a:rPr>
              <a:t> is an open source MicroPython project based on the Sipeed M1 platform. </a:t>
            </a:r>
            <a:r>
              <a:rPr lang="en-US" sz="1200" b="1" dirty="0">
                <a:latin typeface="Arial" panose="020B0604020202020204" pitchFamily="34" charset="0"/>
                <a:cs typeface="Arial" panose="020B0604020202020204" pitchFamily="34" charset="0"/>
              </a:rPr>
              <a:t>With only 12 lines of code, you can run a face recognition </a:t>
            </a:r>
            <a:r>
              <a:rPr lang="en-US" altLang="zh-CN" sz="1200" b="1" dirty="0">
                <a:latin typeface="Arial" panose="020B0604020202020204" pitchFamily="34" charset="0"/>
                <a:cs typeface="Arial" panose="020B0604020202020204" pitchFamily="34" charset="0"/>
              </a:rPr>
              <a:t>d</a:t>
            </a:r>
            <a:r>
              <a:rPr lang="en-US" sz="1200" b="1" dirty="0">
                <a:latin typeface="Arial" panose="020B0604020202020204" pitchFamily="34" charset="0"/>
                <a:cs typeface="Arial" panose="020B0604020202020204" pitchFamily="34" charset="0"/>
              </a:rPr>
              <a:t>emo</a:t>
            </a:r>
            <a:r>
              <a:rPr lang="en-US" sz="1200" dirty="0">
                <a:latin typeface="Arial" panose="020B0604020202020204" pitchFamily="34" charset="0"/>
                <a:cs typeface="Arial" panose="020B0604020202020204" pitchFamily="34" charset="0"/>
              </a:rPr>
              <a:t>. It's scalable, long term maintained.</a:t>
            </a:r>
          </a:p>
        </p:txBody>
      </p:sp>
    </p:spTree>
    <p:extLst>
      <p:ext uri="{BB962C8B-B14F-4D97-AF65-F5344CB8AC3E}">
        <p14:creationId xmlns:p14="http://schemas.microsoft.com/office/powerpoint/2010/main" val="350592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0025"/>
            <a:ext cx="6427788" cy="321310"/>
          </a:xfrm>
        </p:spPr>
        <p:txBody>
          <a:bodyPr/>
          <a:lstStyle/>
          <a:p>
            <a:r>
              <a:rPr lang="en-US" altLang="zh-CN" sz="2000" dirty="0">
                <a:latin typeface="Arial" panose="020B0604020202020204" pitchFamily="34" charset="0"/>
                <a:cs typeface="Arial" panose="020B0604020202020204" pitchFamily="34" charset="0"/>
              </a:rPr>
              <a:t>Summary</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4D80D47-B74C-4F6E-A779-2C3434250CB3}"/>
              </a:ext>
            </a:extLst>
          </p:cNvPr>
          <p:cNvSpPr txBox="1"/>
          <p:nvPr/>
        </p:nvSpPr>
        <p:spPr>
          <a:xfrm>
            <a:off x="394494" y="1003446"/>
            <a:ext cx="5892006" cy="2812758"/>
          </a:xfrm>
          <a:prstGeom prst="rect">
            <a:avLst/>
          </a:prstGeom>
          <a:noFill/>
        </p:spPr>
        <p:txBody>
          <a:bodyPr wrap="square" rtlCol="0">
            <a:spAutoFit/>
          </a:bodyPr>
          <a:lstStyle/>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Overall hardware ecology</a:t>
            </a:r>
          </a:p>
          <a:p>
            <a:pPr marL="171450" indent="-171450">
              <a:lnSpc>
                <a:spcPct val="150000"/>
              </a:lnSpc>
              <a:spcBef>
                <a:spcPts val="600"/>
              </a:spcBef>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More than hardware solution</a:t>
            </a:r>
            <a:endParaRPr lang="en-US" sz="1200" dirty="0">
              <a:latin typeface="Arial" panose="020B0604020202020204" pitchFamily="34" charset="0"/>
              <a:cs typeface="Arial" panose="020B0604020202020204" pitchFamily="34" charset="0"/>
            </a:endParaRPr>
          </a:p>
          <a:p>
            <a:pPr>
              <a:lnSpc>
                <a:spcPct val="150000"/>
              </a:lnSpc>
              <a:spcBef>
                <a:spcPts val="600"/>
              </a:spcBef>
            </a:pPr>
            <a:endParaRPr lang="en-US" sz="1200" dirty="0">
              <a:latin typeface="Arial" panose="020B0604020202020204" pitchFamily="34" charset="0"/>
              <a:cs typeface="Arial" panose="020B0604020202020204" pitchFamily="34" charset="0"/>
            </a:endParaRPr>
          </a:p>
          <a:p>
            <a:pPr marL="171450" indent="-171450">
              <a:lnSpc>
                <a:spcPct val="150000"/>
              </a:lnSpc>
              <a:spcBef>
                <a:spcPts val="600"/>
              </a:spcBef>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Enable b</a:t>
            </a:r>
            <a:r>
              <a:rPr lang="en-US" sz="1200" b="1" dirty="0">
                <a:latin typeface="Arial" panose="020B0604020202020204" pitchFamily="34" charset="0"/>
                <a:cs typeface="Arial" panose="020B0604020202020204" pitchFamily="34" charset="0"/>
              </a:rPr>
              <a:t>road deployment of high-quality Edge AI</a:t>
            </a:r>
          </a:p>
          <a:p>
            <a:pPr marL="171450" indent="-171450">
              <a:lnSpc>
                <a:spcPct val="150000"/>
              </a:lnSpc>
              <a:spcBef>
                <a:spcPts val="600"/>
              </a:spcBef>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marL="171450" indent="-171450">
              <a:lnSpc>
                <a:spcPct val="150000"/>
              </a:lnSpc>
              <a:spcBef>
                <a:spcPts val="600"/>
              </a:spcBef>
              <a:buFont typeface="Arial" panose="020B0604020202020204" pitchFamily="34" charset="0"/>
              <a:buChar char="•"/>
            </a:pPr>
            <a:r>
              <a:rPr lang="en-US" sz="1200" b="1" dirty="0">
                <a:latin typeface="Arial" panose="020B0604020202020204" pitchFamily="34" charset="0"/>
                <a:cs typeface="Arial" panose="020B0604020202020204" pitchFamily="34" charset="0"/>
              </a:rPr>
              <a:t>Enable rapid and agile prototype development</a:t>
            </a:r>
            <a:endParaRPr lang="en-US" sz="1200" dirty="0">
              <a:latin typeface="Arial" panose="020B0604020202020204" pitchFamily="34" charset="0"/>
              <a:cs typeface="Arial" panose="020B0604020202020204" pitchFamily="34" charset="0"/>
            </a:endParaRPr>
          </a:p>
          <a:p>
            <a:pPr marL="171450" indent="-171450">
              <a:lnSpc>
                <a:spcPct val="150000"/>
              </a:lnSpc>
              <a:spcBef>
                <a:spcPts val="600"/>
              </a:spcBef>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712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939DC8-1E09-45CC-A887-CB13EAE1496F}"/>
              </a:ext>
            </a:extLst>
          </p:cNvPr>
          <p:cNvGrpSpPr/>
          <p:nvPr/>
        </p:nvGrpSpPr>
        <p:grpSpPr>
          <a:xfrm>
            <a:off x="165895" y="1258813"/>
            <a:ext cx="6489584" cy="2903612"/>
            <a:chOff x="403458" y="1266825"/>
            <a:chExt cx="5877007" cy="2629529"/>
          </a:xfrm>
        </p:grpSpPr>
        <p:grpSp>
          <p:nvGrpSpPr>
            <p:cNvPr id="44" name="Group 43">
              <a:extLst>
                <a:ext uri="{FF2B5EF4-FFF2-40B4-BE49-F238E27FC236}">
                  <a16:creationId xmlns:a16="http://schemas.microsoft.com/office/drawing/2014/main" id="{9D5F6DC7-7D3F-46DE-B46A-4DE0CC44B632}"/>
                </a:ext>
              </a:extLst>
            </p:cNvPr>
            <p:cNvGrpSpPr/>
            <p:nvPr/>
          </p:nvGrpSpPr>
          <p:grpSpPr>
            <a:xfrm>
              <a:off x="470694" y="1266825"/>
              <a:ext cx="5247733" cy="2629529"/>
              <a:chOff x="175961" y="1419429"/>
              <a:chExt cx="6238333" cy="3125898"/>
            </a:xfrm>
          </p:grpSpPr>
          <p:pic>
            <p:nvPicPr>
              <p:cNvPr id="4" name="Picture 3">
                <a:extLst>
                  <a:ext uri="{FF2B5EF4-FFF2-40B4-BE49-F238E27FC236}">
                    <a16:creationId xmlns:a16="http://schemas.microsoft.com/office/drawing/2014/main" id="{E5CE2F81-54FC-45C0-BEDA-080591D75BF8}"/>
                  </a:ext>
                </a:extLst>
              </p:cNvPr>
              <p:cNvPicPr>
                <a:picLocks noChangeAspect="1"/>
              </p:cNvPicPr>
              <p:nvPr/>
            </p:nvPicPr>
            <p:blipFill>
              <a:blip r:embed="rId3"/>
              <a:stretch>
                <a:fillRect/>
              </a:stretch>
            </p:blipFill>
            <p:spPr>
              <a:xfrm>
                <a:off x="175961" y="2553289"/>
                <a:ext cx="357248" cy="351835"/>
              </a:xfrm>
              <a:prstGeom prst="rect">
                <a:avLst/>
              </a:prstGeom>
            </p:spPr>
          </p:pic>
          <p:pic>
            <p:nvPicPr>
              <p:cNvPr id="5" name="Picture 4">
                <a:extLst>
                  <a:ext uri="{FF2B5EF4-FFF2-40B4-BE49-F238E27FC236}">
                    <a16:creationId xmlns:a16="http://schemas.microsoft.com/office/drawing/2014/main" id="{C0227EB9-9DD2-44D4-AB69-3CDB27567C7A}"/>
                  </a:ext>
                </a:extLst>
              </p:cNvPr>
              <p:cNvPicPr>
                <a:picLocks noChangeAspect="1"/>
              </p:cNvPicPr>
              <p:nvPr/>
            </p:nvPicPr>
            <p:blipFill>
              <a:blip r:embed="rId4"/>
              <a:stretch>
                <a:fillRect/>
              </a:stretch>
            </p:blipFill>
            <p:spPr>
              <a:xfrm>
                <a:off x="851694" y="2409825"/>
                <a:ext cx="685800" cy="678504"/>
              </a:xfrm>
              <a:prstGeom prst="rect">
                <a:avLst/>
              </a:prstGeom>
            </p:spPr>
          </p:pic>
          <p:pic>
            <p:nvPicPr>
              <p:cNvPr id="6" name="Picture 5">
                <a:extLst>
                  <a:ext uri="{FF2B5EF4-FFF2-40B4-BE49-F238E27FC236}">
                    <a16:creationId xmlns:a16="http://schemas.microsoft.com/office/drawing/2014/main" id="{6A9CB6B2-E4ED-44C5-92E0-0B80C8858F9A}"/>
                  </a:ext>
                </a:extLst>
              </p:cNvPr>
              <p:cNvPicPr>
                <a:picLocks noChangeAspect="1"/>
              </p:cNvPicPr>
              <p:nvPr/>
            </p:nvPicPr>
            <p:blipFill>
              <a:blip r:embed="rId5"/>
              <a:stretch>
                <a:fillRect/>
              </a:stretch>
            </p:blipFill>
            <p:spPr>
              <a:xfrm>
                <a:off x="1873597" y="1419429"/>
                <a:ext cx="1464875" cy="1026922"/>
              </a:xfrm>
              <a:prstGeom prst="rect">
                <a:avLst/>
              </a:prstGeom>
            </p:spPr>
          </p:pic>
          <p:pic>
            <p:nvPicPr>
              <p:cNvPr id="7" name="Picture 6">
                <a:extLst>
                  <a:ext uri="{FF2B5EF4-FFF2-40B4-BE49-F238E27FC236}">
                    <a16:creationId xmlns:a16="http://schemas.microsoft.com/office/drawing/2014/main" id="{28518393-D860-4A70-B644-9671C345B196}"/>
                  </a:ext>
                </a:extLst>
              </p:cNvPr>
              <p:cNvPicPr>
                <a:picLocks noChangeAspect="1"/>
              </p:cNvPicPr>
              <p:nvPr/>
            </p:nvPicPr>
            <p:blipFill>
              <a:blip r:embed="rId6"/>
              <a:stretch>
                <a:fillRect/>
              </a:stretch>
            </p:blipFill>
            <p:spPr>
              <a:xfrm>
                <a:off x="1802902" y="2430065"/>
                <a:ext cx="1524000" cy="761999"/>
              </a:xfrm>
              <a:prstGeom prst="rect">
                <a:avLst/>
              </a:prstGeom>
            </p:spPr>
          </p:pic>
          <p:pic>
            <p:nvPicPr>
              <p:cNvPr id="8" name="Picture 7">
                <a:extLst>
                  <a:ext uri="{FF2B5EF4-FFF2-40B4-BE49-F238E27FC236}">
                    <a16:creationId xmlns:a16="http://schemas.microsoft.com/office/drawing/2014/main" id="{BCEBF877-3621-4C8B-A2A3-534C42FB6256}"/>
                  </a:ext>
                </a:extLst>
              </p:cNvPr>
              <p:cNvPicPr>
                <a:picLocks noChangeAspect="1"/>
              </p:cNvPicPr>
              <p:nvPr/>
            </p:nvPicPr>
            <p:blipFill>
              <a:blip r:embed="rId7"/>
              <a:stretch>
                <a:fillRect/>
              </a:stretch>
            </p:blipFill>
            <p:spPr>
              <a:xfrm>
                <a:off x="1879717" y="3216409"/>
                <a:ext cx="1905000" cy="1328918"/>
              </a:xfrm>
              <a:prstGeom prst="rect">
                <a:avLst/>
              </a:prstGeom>
            </p:spPr>
          </p:pic>
          <p:pic>
            <p:nvPicPr>
              <p:cNvPr id="10" name="Picture 9">
                <a:extLst>
                  <a:ext uri="{FF2B5EF4-FFF2-40B4-BE49-F238E27FC236}">
                    <a16:creationId xmlns:a16="http://schemas.microsoft.com/office/drawing/2014/main" id="{AB8EA54F-38C7-4F67-BC71-4CC1BC98040C}"/>
                  </a:ext>
                </a:extLst>
              </p:cNvPr>
              <p:cNvPicPr>
                <a:picLocks noChangeAspect="1"/>
              </p:cNvPicPr>
              <p:nvPr/>
            </p:nvPicPr>
            <p:blipFill>
              <a:blip r:embed="rId8"/>
              <a:stretch>
                <a:fillRect/>
              </a:stretch>
            </p:blipFill>
            <p:spPr>
              <a:xfrm>
                <a:off x="4488655" y="3088329"/>
                <a:ext cx="1905000" cy="954357"/>
              </a:xfrm>
              <a:prstGeom prst="rect">
                <a:avLst/>
              </a:prstGeom>
            </p:spPr>
          </p:pic>
          <p:cxnSp>
            <p:nvCxnSpPr>
              <p:cNvPr id="14" name="Straight Connector 13">
                <a:extLst>
                  <a:ext uri="{FF2B5EF4-FFF2-40B4-BE49-F238E27FC236}">
                    <a16:creationId xmlns:a16="http://schemas.microsoft.com/office/drawing/2014/main" id="{4D564526-27BF-4A64-8C67-AAE5F5932FC0}"/>
                  </a:ext>
                </a:extLst>
              </p:cNvPr>
              <p:cNvCxnSpPr>
                <a:cxnSpLocks/>
                <a:stCxn id="4" idx="3"/>
              </p:cNvCxnSpPr>
              <p:nvPr/>
            </p:nvCxnSpPr>
            <p:spPr>
              <a:xfrm flipV="1">
                <a:off x="533209" y="2430068"/>
                <a:ext cx="344192" cy="29913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6181355-D5EB-4B7A-A9C7-6756802BFBC9}"/>
                  </a:ext>
                </a:extLst>
              </p:cNvPr>
              <p:cNvCxnSpPr>
                <a:cxnSpLocks/>
                <a:stCxn id="4" idx="3"/>
              </p:cNvCxnSpPr>
              <p:nvPr/>
            </p:nvCxnSpPr>
            <p:spPr>
              <a:xfrm>
                <a:off x="533209" y="2729207"/>
                <a:ext cx="344192" cy="31938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F863BB-E734-4D07-A5A2-03458B0E8932}"/>
                  </a:ext>
                </a:extLst>
              </p:cNvPr>
              <p:cNvCxnSpPr>
                <a:cxnSpLocks/>
              </p:cNvCxnSpPr>
              <p:nvPr/>
            </p:nvCxnSpPr>
            <p:spPr>
              <a:xfrm flipV="1">
                <a:off x="1529797" y="1478955"/>
                <a:ext cx="461840" cy="953459"/>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8F4E6ED-CA81-4B5C-A5B5-D2C742135C50}"/>
                  </a:ext>
                </a:extLst>
              </p:cNvPr>
              <p:cNvCxnSpPr>
                <a:cxnSpLocks/>
              </p:cNvCxnSpPr>
              <p:nvPr/>
            </p:nvCxnSpPr>
            <p:spPr>
              <a:xfrm>
                <a:off x="1498679" y="3039212"/>
                <a:ext cx="475527" cy="1467522"/>
              </a:xfrm>
              <a:prstGeom prst="line">
                <a:avLst/>
              </a:prstGeom>
              <a:ln w="12700">
                <a:prstDash val="sysDot"/>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6225E16-019B-4139-AB41-095915AA4A38}"/>
                  </a:ext>
                </a:extLst>
              </p:cNvPr>
              <p:cNvPicPr>
                <a:picLocks noChangeAspect="1"/>
              </p:cNvPicPr>
              <p:nvPr/>
            </p:nvPicPr>
            <p:blipFill>
              <a:blip r:embed="rId9"/>
              <a:stretch>
                <a:fillRect/>
              </a:stretch>
            </p:blipFill>
            <p:spPr>
              <a:xfrm>
                <a:off x="3764078" y="1592891"/>
                <a:ext cx="1163334" cy="1219200"/>
              </a:xfrm>
              <a:prstGeom prst="rect">
                <a:avLst/>
              </a:prstGeom>
            </p:spPr>
          </p:pic>
          <p:pic>
            <p:nvPicPr>
              <p:cNvPr id="31" name="Picture 30">
                <a:extLst>
                  <a:ext uri="{FF2B5EF4-FFF2-40B4-BE49-F238E27FC236}">
                    <a16:creationId xmlns:a16="http://schemas.microsoft.com/office/drawing/2014/main" id="{9AA67FD5-933C-4F02-A55F-9D93D9DEB492}"/>
                  </a:ext>
                </a:extLst>
              </p:cNvPr>
              <p:cNvPicPr>
                <a:picLocks noChangeAspect="1"/>
              </p:cNvPicPr>
              <p:nvPr/>
            </p:nvPicPr>
            <p:blipFill>
              <a:blip r:embed="rId10"/>
              <a:stretch>
                <a:fillRect/>
              </a:stretch>
            </p:blipFill>
            <p:spPr>
              <a:xfrm>
                <a:off x="3851227" y="2976856"/>
                <a:ext cx="683466" cy="1247775"/>
              </a:xfrm>
              <a:prstGeom prst="rect">
                <a:avLst/>
              </a:prstGeom>
            </p:spPr>
          </p:pic>
          <p:pic>
            <p:nvPicPr>
              <p:cNvPr id="32" name="Picture 31">
                <a:extLst>
                  <a:ext uri="{FF2B5EF4-FFF2-40B4-BE49-F238E27FC236}">
                    <a16:creationId xmlns:a16="http://schemas.microsoft.com/office/drawing/2014/main" id="{9240452F-F706-46EC-9583-D669A9EB7844}"/>
                  </a:ext>
                </a:extLst>
              </p:cNvPr>
              <p:cNvPicPr>
                <a:picLocks noChangeAspect="1"/>
              </p:cNvPicPr>
              <p:nvPr/>
            </p:nvPicPr>
            <p:blipFill>
              <a:blip r:embed="rId11"/>
              <a:stretch>
                <a:fillRect/>
              </a:stretch>
            </p:blipFill>
            <p:spPr>
              <a:xfrm rot="16200000">
                <a:off x="5188903" y="1565605"/>
                <a:ext cx="1121863" cy="1328918"/>
              </a:xfrm>
              <a:prstGeom prst="rect">
                <a:avLst/>
              </a:prstGeom>
            </p:spPr>
          </p:pic>
          <p:cxnSp>
            <p:nvCxnSpPr>
              <p:cNvPr id="33" name="Straight Connector 32">
                <a:extLst>
                  <a:ext uri="{FF2B5EF4-FFF2-40B4-BE49-F238E27FC236}">
                    <a16:creationId xmlns:a16="http://schemas.microsoft.com/office/drawing/2014/main" id="{07A23EA7-BE5C-4234-910F-7EDE0D517A64}"/>
                  </a:ext>
                </a:extLst>
              </p:cNvPr>
              <p:cNvCxnSpPr>
                <a:cxnSpLocks/>
              </p:cNvCxnSpPr>
              <p:nvPr/>
            </p:nvCxnSpPr>
            <p:spPr>
              <a:xfrm flipV="1">
                <a:off x="3213894" y="1456939"/>
                <a:ext cx="3048000" cy="2201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EDA49D7-79EB-4110-978D-6ADE4B094AD6}"/>
                  </a:ext>
                </a:extLst>
              </p:cNvPr>
              <p:cNvCxnSpPr>
                <a:cxnSpLocks/>
              </p:cNvCxnSpPr>
              <p:nvPr/>
            </p:nvCxnSpPr>
            <p:spPr>
              <a:xfrm flipV="1">
                <a:off x="3295946" y="4499947"/>
                <a:ext cx="3048000" cy="2201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18B183A-646C-4D48-8739-4916A16C6F7F}"/>
                  </a:ext>
                </a:extLst>
              </p:cNvPr>
              <p:cNvCxnSpPr>
                <a:cxnSpLocks/>
              </p:cNvCxnSpPr>
              <p:nvPr/>
            </p:nvCxnSpPr>
            <p:spPr>
              <a:xfrm>
                <a:off x="3784717" y="1467947"/>
                <a:ext cx="0" cy="3054017"/>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FF5C30BD-7A26-40F4-8DEC-715097D45BA0}"/>
                </a:ext>
              </a:extLst>
            </p:cNvPr>
            <p:cNvSpPr txBox="1"/>
            <p:nvPr/>
          </p:nvSpPr>
          <p:spPr>
            <a:xfrm>
              <a:off x="403458" y="2009548"/>
              <a:ext cx="502906" cy="209043"/>
            </a:xfrm>
            <a:prstGeom prst="rect">
              <a:avLst/>
            </a:prstGeom>
            <a:noFill/>
          </p:spPr>
          <p:txBody>
            <a:bodyPr wrap="square" rtlCol="0">
              <a:spAutoFit/>
            </a:bodyPr>
            <a:lstStyle/>
            <a:p>
              <a:r>
                <a:rPr lang="en-US" altLang="zh-CN" sz="900" b="1" dirty="0">
                  <a:solidFill>
                    <a:schemeClr val="tx1">
                      <a:lumMod val="50000"/>
                      <a:lumOff val="50000"/>
                    </a:schemeClr>
                  </a:solidFill>
                  <a:latin typeface="Arial" panose="020B0604020202020204" pitchFamily="34" charset="0"/>
                  <a:cs typeface="Arial" panose="020B0604020202020204" pitchFamily="34" charset="0"/>
                </a:rPr>
                <a:t>K210</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88CBAF7-5B18-4C0F-98BF-46A443B3A932}"/>
                </a:ext>
              </a:extLst>
            </p:cNvPr>
            <p:cNvSpPr txBox="1"/>
            <p:nvPr/>
          </p:nvSpPr>
          <p:spPr>
            <a:xfrm>
              <a:off x="878047" y="1783436"/>
              <a:ext cx="887451" cy="334469"/>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MAIX-I</a:t>
              </a:r>
            </a:p>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Module</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83485CF-43F2-4124-81E4-A549ECD3DDA4}"/>
                </a:ext>
              </a:extLst>
            </p:cNvPr>
            <p:cNvSpPr txBox="1"/>
            <p:nvPr/>
          </p:nvSpPr>
          <p:spPr>
            <a:xfrm>
              <a:off x="2986139" y="1288225"/>
              <a:ext cx="502906" cy="334469"/>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M1 Dock</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A695943-4BC4-4200-AD01-25C7D081529D}"/>
                </a:ext>
              </a:extLst>
            </p:cNvPr>
            <p:cNvSpPr txBox="1"/>
            <p:nvPr/>
          </p:nvSpPr>
          <p:spPr>
            <a:xfrm>
              <a:off x="3003500" y="2102276"/>
              <a:ext cx="502906" cy="334469"/>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MAIX BiT</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C3DDBDE-B05D-4DC1-B343-43B6A261CB6D}"/>
                </a:ext>
              </a:extLst>
            </p:cNvPr>
            <p:cNvSpPr txBox="1"/>
            <p:nvPr/>
          </p:nvSpPr>
          <p:spPr>
            <a:xfrm>
              <a:off x="3477478" y="1273003"/>
              <a:ext cx="978606" cy="209043"/>
            </a:xfrm>
            <a:prstGeom prst="rect">
              <a:avLst/>
            </a:prstGeom>
            <a:noFill/>
          </p:spPr>
          <p:txBody>
            <a:bodyPr wrap="square" rtlCol="0">
              <a:spAutoFit/>
            </a:bodyPr>
            <a:lstStyle/>
            <a:p>
              <a:pPr algn="ctr"/>
              <a:r>
                <a:rPr lang="en-US" sz="900" b="1" dirty="0">
                  <a:solidFill>
                    <a:schemeClr val="tx1">
                      <a:lumMod val="50000"/>
                      <a:lumOff val="50000"/>
                    </a:schemeClr>
                  </a:solidFill>
                  <a:latin typeface="Arial" panose="020B0604020202020204" pitchFamily="34" charset="0"/>
                  <a:cs typeface="Arial" panose="020B0604020202020204" pitchFamily="34" charset="0"/>
                </a:rPr>
                <a:t>6</a:t>
              </a:r>
              <a:r>
                <a:rPr lang="en-US" altLang="zh-CN" sz="900" b="1" dirty="0">
                  <a:solidFill>
                    <a:schemeClr val="tx1">
                      <a:lumMod val="50000"/>
                      <a:lumOff val="50000"/>
                    </a:schemeClr>
                  </a:solidFill>
                  <a:latin typeface="Arial" panose="020B0604020202020204" pitchFamily="34" charset="0"/>
                  <a:cs typeface="Arial" panose="020B0604020202020204" pitchFamily="34" charset="0"/>
                </a:rPr>
                <a:t>+1 Mic Array</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3ADCD99D-AF55-450D-9387-02E9295D356E}"/>
                </a:ext>
              </a:extLst>
            </p:cNvPr>
            <p:cNvSpPr txBox="1"/>
            <p:nvPr/>
          </p:nvSpPr>
          <p:spPr>
            <a:xfrm>
              <a:off x="4187567" y="2501181"/>
              <a:ext cx="1685695" cy="209043"/>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Binocular Camera module</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A0A938E-7022-4811-AD94-57613BDE794A}"/>
                </a:ext>
              </a:extLst>
            </p:cNvPr>
            <p:cNvSpPr txBox="1"/>
            <p:nvPr/>
          </p:nvSpPr>
          <p:spPr>
            <a:xfrm>
              <a:off x="3090103" y="3524002"/>
              <a:ext cx="1592297" cy="334469"/>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LCD for </a:t>
              </a:r>
            </a:p>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Dock &amp; Bit</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45CF9ECB-9592-411B-B6F0-A62A65AFD2EE}"/>
                </a:ext>
              </a:extLst>
            </p:cNvPr>
            <p:cNvSpPr txBox="1"/>
            <p:nvPr/>
          </p:nvSpPr>
          <p:spPr>
            <a:xfrm>
              <a:off x="4310766" y="1318602"/>
              <a:ext cx="1592297" cy="209043"/>
            </a:xfrm>
            <a:prstGeom prst="rect">
              <a:avLst/>
            </a:prstGeom>
            <a:noFill/>
          </p:spPr>
          <p:txBody>
            <a:bodyPr wrap="square" rtlCol="0">
              <a:spAutoFit/>
            </a:bodyPr>
            <a:lstStyle/>
            <a:p>
              <a:pPr algn="ctr"/>
              <a:r>
                <a:rPr lang="en-US" altLang="zh-CN" sz="900" b="1" dirty="0">
                  <a:solidFill>
                    <a:schemeClr val="tx1">
                      <a:lumMod val="50000"/>
                      <a:lumOff val="50000"/>
                    </a:schemeClr>
                  </a:solidFill>
                  <a:latin typeface="Arial" panose="020B0604020202020204" pitchFamily="34" charset="0"/>
                  <a:cs typeface="Arial" panose="020B0604020202020204" pitchFamily="34" charset="0"/>
                </a:rPr>
                <a:t>LCD for Go</a:t>
              </a:r>
              <a:endParaRPr lang="en-US" sz="9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D47A520B-519F-43D6-BC12-08BB5C122B77}"/>
                </a:ext>
              </a:extLst>
            </p:cNvPr>
            <p:cNvSpPr txBox="1"/>
            <p:nvPr/>
          </p:nvSpPr>
          <p:spPr>
            <a:xfrm>
              <a:off x="4688168" y="3306642"/>
              <a:ext cx="1592297" cy="209043"/>
            </a:xfrm>
            <a:prstGeom prst="rect">
              <a:avLst/>
            </a:prstGeom>
            <a:noFill/>
          </p:spPr>
          <p:txBody>
            <a:bodyPr wrap="square" rtlCol="0">
              <a:spAutoFit/>
            </a:bodyPr>
            <a:lstStyle/>
            <a:p>
              <a:pPr algn="ctr"/>
              <a:r>
                <a:rPr lang="en-US" altLang="zh-CN" sz="900" dirty="0">
                  <a:solidFill>
                    <a:schemeClr val="tx1">
                      <a:lumMod val="50000"/>
                      <a:lumOff val="50000"/>
                    </a:schemeClr>
                  </a:solidFill>
                  <a:latin typeface="Arial" panose="020B0604020202020204" pitchFamily="34" charset="0"/>
                  <a:cs typeface="Arial" panose="020B0604020202020204" pitchFamily="34" charset="0"/>
                </a:rPr>
                <a:t>I2S Mic</a:t>
              </a:r>
              <a:endParaRPr lang="en-US" sz="900" dirty="0">
                <a:solidFill>
                  <a:schemeClr val="tx1">
                    <a:lumMod val="50000"/>
                    <a:lumOff val="50000"/>
                  </a:schemeClr>
                </a:solidFill>
                <a:latin typeface="Arial" panose="020B0604020202020204" pitchFamily="34" charset="0"/>
                <a:cs typeface="Arial" panose="020B0604020202020204" pitchFamily="34" charset="0"/>
              </a:endParaRPr>
            </a:p>
          </p:txBody>
        </p:sp>
      </p:grpSp>
      <p:sp>
        <p:nvSpPr>
          <p:cNvPr id="15" name="Rectangle 14">
            <a:extLst>
              <a:ext uri="{FF2B5EF4-FFF2-40B4-BE49-F238E27FC236}">
                <a16:creationId xmlns:a16="http://schemas.microsoft.com/office/drawing/2014/main" id="{8CEEBF9C-C9DB-48ED-88F4-E5B6C611A803}"/>
              </a:ext>
            </a:extLst>
          </p:cNvPr>
          <p:cNvSpPr/>
          <p:nvPr/>
        </p:nvSpPr>
        <p:spPr>
          <a:xfrm>
            <a:off x="147063" y="730453"/>
            <a:ext cx="6343435" cy="307777"/>
          </a:xfrm>
          <a:prstGeom prst="rect">
            <a:avLst/>
          </a:prstGeom>
        </p:spPr>
        <p:txBody>
          <a:bodyPr wrap="square">
            <a:spAutoFit/>
          </a:bodyPr>
          <a:lstStyle/>
          <a:p>
            <a:r>
              <a:rPr lang="en-US" altLang="zh-CN" sz="1400" b="1" dirty="0">
                <a:solidFill>
                  <a:schemeClr val="bg1"/>
                </a:solidFill>
                <a:highlight>
                  <a:srgbClr val="808080"/>
                </a:highlight>
                <a:latin typeface="Arial" panose="020B0604020202020204" pitchFamily="34" charset="0"/>
                <a:cs typeface="Arial" panose="020B0604020202020204" pitchFamily="34" charset="0"/>
              </a:rPr>
              <a:t>Chip </a:t>
            </a:r>
            <a:r>
              <a:rPr lang="en-US" altLang="zh-CN" sz="1400" b="1" dirty="0">
                <a:solidFill>
                  <a:schemeClr val="bg1"/>
                </a:solidFill>
                <a:highlight>
                  <a:srgbClr val="008080"/>
                </a:highlight>
                <a:latin typeface="Arial" panose="020B0604020202020204" pitchFamily="34" charset="0"/>
                <a:cs typeface="Arial" panose="020B0604020202020204" pitchFamily="34" charset="0"/>
              </a:rPr>
              <a:t>   Modules   </a:t>
            </a:r>
            <a:r>
              <a:rPr lang="en-US" altLang="zh-CN" sz="1400" b="1" dirty="0">
                <a:solidFill>
                  <a:schemeClr val="bg1"/>
                </a:solidFill>
                <a:highlight>
                  <a:srgbClr val="476D1D"/>
                </a:highlight>
                <a:latin typeface="Arial" panose="020B0604020202020204" pitchFamily="34" charset="0"/>
                <a:cs typeface="Arial" panose="020B0604020202020204" pitchFamily="34" charset="0"/>
              </a:rPr>
              <a:t> Development Boards  </a:t>
            </a:r>
            <a:r>
              <a:rPr lang="en-US" altLang="zh-CN" sz="1400" b="1" dirty="0">
                <a:solidFill>
                  <a:schemeClr val="bg1"/>
                </a:solidFill>
                <a:highlight>
                  <a:srgbClr val="808000"/>
                </a:highlight>
                <a:latin typeface="Arial" panose="020B0604020202020204" pitchFamily="34" charset="0"/>
                <a:cs typeface="Arial" panose="020B0604020202020204" pitchFamily="34" charset="0"/>
              </a:rPr>
              <a:t>	   Peripherals               </a:t>
            </a:r>
            <a:r>
              <a:rPr lang="en-US" altLang="zh-CN" sz="1400" b="1" dirty="0">
                <a:highlight>
                  <a:srgbClr val="808000"/>
                </a:highlight>
                <a:latin typeface="Arial" panose="020B0604020202020204" pitchFamily="34" charset="0"/>
                <a:cs typeface="Arial" panose="020B0604020202020204" pitchFamily="34" charset="0"/>
              </a:rPr>
              <a:t>.</a:t>
            </a:r>
            <a:r>
              <a:rPr lang="en-US" altLang="zh-CN" sz="1400" b="1" dirty="0">
                <a:latin typeface="Arial" panose="020B0604020202020204" pitchFamily="34" charset="0"/>
                <a:cs typeface="Arial" panose="020B0604020202020204" pitchFamily="34" charset="0"/>
              </a:rPr>
              <a:t>                </a:t>
            </a:r>
            <a:r>
              <a:rPr lang="en-US" altLang="zh-CN" sz="1400" b="1" dirty="0">
                <a:highlight>
                  <a:srgbClr val="808000"/>
                </a:highlight>
                <a:latin typeface="Arial" panose="020B0604020202020204" pitchFamily="34" charset="0"/>
                <a:cs typeface="Arial" panose="020B0604020202020204" pitchFamily="34" charset="0"/>
              </a:rPr>
              <a:t> </a:t>
            </a:r>
            <a:endParaRPr lang="en-US" altLang="zh-CN" sz="1400" dirty="0">
              <a:highlight>
                <a:srgbClr val="808000"/>
              </a:highlight>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08F7B877-6379-4F62-8CA3-842C6B2B93F8}"/>
              </a:ext>
            </a:extLst>
          </p:cNvPr>
          <p:cNvSpPr/>
          <p:nvPr/>
        </p:nvSpPr>
        <p:spPr>
          <a:xfrm>
            <a:off x="2797795" y="4362516"/>
            <a:ext cx="6343435" cy="307777"/>
          </a:xfrm>
          <a:prstGeom prst="rect">
            <a:avLst/>
          </a:prstGeom>
        </p:spPr>
        <p:txBody>
          <a:bodyPr wrap="square">
            <a:spAutoFit/>
          </a:bodyPr>
          <a:lstStyle/>
          <a:p>
            <a:r>
              <a:rPr lang="en-US" altLang="zh-CN" sz="1400" b="1" dirty="0">
                <a:solidFill>
                  <a:schemeClr val="bg1"/>
                </a:solidFill>
                <a:highlight>
                  <a:srgbClr val="800080"/>
                </a:highlight>
                <a:latin typeface="Arial" panose="020B0604020202020204" pitchFamily="34" charset="0"/>
                <a:cs typeface="Arial" panose="020B0604020202020204" pitchFamily="34" charset="0"/>
              </a:rPr>
              <a:t>Scenario Application Kits coming soon…</a:t>
            </a:r>
            <a:endParaRPr lang="en-US" altLang="zh-CN" sz="1400" dirty="0">
              <a:solidFill>
                <a:schemeClr val="bg1"/>
              </a:solidFill>
              <a:highlight>
                <a:srgbClr val="800080"/>
              </a:highlight>
              <a:latin typeface="Arial" panose="020B0604020202020204" pitchFamily="34" charset="0"/>
              <a:cs typeface="Arial" panose="020B0604020202020204" pitchFamily="34" charset="0"/>
            </a:endParaRPr>
          </a:p>
        </p:txBody>
      </p:sp>
      <p:sp>
        <p:nvSpPr>
          <p:cNvPr id="41" name="Title 1">
            <a:extLst>
              <a:ext uri="{FF2B5EF4-FFF2-40B4-BE49-F238E27FC236}">
                <a16:creationId xmlns:a16="http://schemas.microsoft.com/office/drawing/2014/main" id="{989A2950-32F2-442B-85F0-85E795D80143}"/>
              </a:ext>
            </a:extLst>
          </p:cNvPr>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668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9418" y="733429"/>
            <a:ext cx="5661421" cy="25545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Based on </a:t>
            </a:r>
            <a:r>
              <a:rPr lang="en-US" altLang="zh-CN" sz="1600" dirty="0">
                <a:latin typeface="Arial" panose="020B0604020202020204" pitchFamily="34" charset="0"/>
                <a:cs typeface="Arial" panose="020B0604020202020204" pitchFamily="34" charset="0"/>
              </a:rPr>
              <a:t>K210 AI Chip, </a:t>
            </a:r>
          </a:p>
          <a:p>
            <a:endParaRPr lang="en-US" altLang="zh-CN"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MAIX-I module </a:t>
            </a:r>
            <a:r>
              <a:rPr lang="en-US" sz="1600" dirty="0">
                <a:latin typeface="Arial" panose="020B0604020202020204" pitchFamily="34" charset="0"/>
                <a:cs typeface="Arial" panose="020B0604020202020204" pitchFamily="34" charset="0"/>
              </a:rPr>
              <a:t>is </a:t>
            </a:r>
            <a:r>
              <a:rPr lang="it-IT" sz="1600" dirty="0">
                <a:latin typeface="Arial" panose="020B0604020202020204" pitchFamily="34" charset="0"/>
                <a:cs typeface="Arial" panose="020B0604020202020204" pitchFamily="34" charset="0"/>
              </a:rPr>
              <a:t>a RISC-V 64 AI Module </a:t>
            </a:r>
            <a:r>
              <a:rPr lang="en-US" altLang="zh-CN" sz="1600" dirty="0">
                <a:latin typeface="Arial" panose="020B0604020202020204" pitchFamily="34" charset="0"/>
                <a:cs typeface="Arial" panose="020B0604020202020204" pitchFamily="34" charset="0"/>
              </a:rPr>
              <a:t>designed to run Edge AI.</a:t>
            </a:r>
            <a:r>
              <a:rPr lang="zh-CN" altLang="en-US"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endParaRPr lang="en-US" altLang="zh-CN" sz="1600" dirty="0">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M1 dock, MAIX BiT and MAIX Go</a:t>
            </a:r>
            <a:r>
              <a:rPr lang="en-US" altLang="zh-CN" sz="1600" dirty="0">
                <a:latin typeface="Arial" panose="020B0604020202020204" pitchFamily="34" charset="0"/>
                <a:cs typeface="Arial" panose="020B0604020202020204" pitchFamily="34" charset="0"/>
              </a:rPr>
              <a:t> are AI + IoT development boards based on MAIX-I module.  </a:t>
            </a:r>
          </a:p>
          <a:p>
            <a:endParaRPr lang="en-US" altLang="zh-CN" sz="1600" dirty="0">
              <a:latin typeface="Arial" panose="020B0604020202020204" pitchFamily="34" charset="0"/>
              <a:cs typeface="Arial" panose="020B0604020202020204" pitchFamily="34" charset="0"/>
            </a:endParaRPr>
          </a:p>
          <a:p>
            <a:r>
              <a:rPr lang="en-US" altLang="zh-CN" sz="1600" b="1" dirty="0">
                <a:latin typeface="Arial" panose="020B0604020202020204" pitchFamily="34" charset="0"/>
                <a:cs typeface="Arial" panose="020B0604020202020204" pitchFamily="34" charset="0"/>
              </a:rPr>
              <a:t>6+1 Mic array, I2S Mic</a:t>
            </a:r>
            <a:r>
              <a:rPr lang="en-US" altLang="zh-CN" sz="1600"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LCD </a:t>
            </a:r>
            <a:r>
              <a:rPr lang="en-US" altLang="zh-CN" sz="1600" dirty="0">
                <a:latin typeface="Arial" panose="020B0604020202020204" pitchFamily="34" charset="0"/>
                <a:cs typeface="Arial" panose="020B0604020202020204" pitchFamily="34" charset="0"/>
              </a:rPr>
              <a:t>and </a:t>
            </a:r>
            <a:r>
              <a:rPr lang="en-US" altLang="zh-CN" sz="1600" b="1" dirty="0">
                <a:latin typeface="Arial" panose="020B0604020202020204" pitchFamily="34" charset="0"/>
                <a:cs typeface="Arial" panose="020B0604020202020204" pitchFamily="34" charset="0"/>
              </a:rPr>
              <a:t>Binocular camera module </a:t>
            </a:r>
            <a:r>
              <a:rPr lang="en-US" altLang="zh-CN" sz="1600" dirty="0">
                <a:latin typeface="Arial" panose="020B0604020202020204" pitchFamily="34" charset="0"/>
                <a:cs typeface="Arial" panose="020B0604020202020204" pitchFamily="34" charset="0"/>
              </a:rPr>
              <a:t>are the peripherals for MAIX development boards.</a:t>
            </a:r>
            <a:endParaRPr lang="en-US" sz="16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B402BB5-89E5-49CB-A62B-0D47E16251DA}"/>
              </a:ext>
            </a:extLst>
          </p:cNvPr>
          <p:cNvSpPr txBox="1"/>
          <p:nvPr/>
        </p:nvSpPr>
        <p:spPr>
          <a:xfrm>
            <a:off x="379418" y="3429516"/>
            <a:ext cx="5653881"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MAIX isn't just a hardware solution, it combines custom hardware, open software, and state-of-the-art AI algorithms to provide high-quality, easy to deploy AI solutions for the edge.</a:t>
            </a:r>
          </a:p>
        </p:txBody>
      </p:sp>
      <p:sp>
        <p:nvSpPr>
          <p:cNvPr id="41" name="Title 1">
            <a:extLst>
              <a:ext uri="{FF2B5EF4-FFF2-40B4-BE49-F238E27FC236}">
                <a16:creationId xmlns:a16="http://schemas.microsoft.com/office/drawing/2014/main" id="{7F69803B-0AB2-446B-8B3E-5425784D43BD}"/>
              </a:ext>
            </a:extLst>
          </p:cNvPr>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MAIX</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7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K210</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242099" y="904458"/>
            <a:ext cx="5806281" cy="3570208"/>
          </a:xfrm>
          <a:prstGeom prst="rect">
            <a:avLst/>
          </a:prstGeom>
          <a:noFill/>
        </p:spPr>
        <p:txBody>
          <a:bodyPr wrap="square" rtlCol="0">
            <a:spAutoFit/>
          </a:bodyPr>
          <a:lstStyle/>
          <a:p>
            <a:r>
              <a:rPr lang="en-US" altLang="zh-CN" sz="1800" b="1" dirty="0">
                <a:latin typeface="Arial" panose="020B0604020202020204" pitchFamily="34" charset="0"/>
                <a:cs typeface="Arial" panose="020B0604020202020204" pitchFamily="34" charset="0"/>
              </a:rPr>
              <a:t>The Kendryte K210 </a:t>
            </a:r>
            <a:r>
              <a:rPr lang="en-US" altLang="zh-CN" sz="1600" dirty="0">
                <a:latin typeface="Arial" panose="020B0604020202020204" pitchFamily="34" charset="0"/>
                <a:cs typeface="Arial" panose="020B0604020202020204" pitchFamily="34" charset="0"/>
              </a:rPr>
              <a:t>is a system-on</a:t>
            </a:r>
          </a:p>
          <a:p>
            <a:r>
              <a:rPr lang="en-US" altLang="zh-CN" sz="1600" dirty="0">
                <a:latin typeface="Arial" panose="020B0604020202020204" pitchFamily="34" charset="0"/>
                <a:cs typeface="Arial" panose="020B0604020202020204" pitchFamily="34" charset="0"/>
              </a:rPr>
              <a:t>-chip(SoC) that integrates machine vision </a:t>
            </a:r>
          </a:p>
          <a:p>
            <a:r>
              <a:rPr lang="en-US" altLang="zh-CN" sz="1600" dirty="0">
                <a:latin typeface="Arial" panose="020B0604020202020204" pitchFamily="34" charset="0"/>
                <a:cs typeface="Arial" panose="020B0604020202020204" pitchFamily="34" charset="0"/>
              </a:rPr>
              <a:t>and machine hearing.</a:t>
            </a:r>
          </a:p>
          <a:p>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Using TSMC's ultra-low-power 28nm advanced process with dual-core 64-bit processors for better power performance, stability and reliability. </a:t>
            </a:r>
          </a:p>
          <a:p>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The program strives for zero threshold development and can be deployed in the user's products in the shortest time, giving the product artificial intelligence.</a:t>
            </a:r>
          </a:p>
          <a:p>
            <a:endParaRPr lang="en-US"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The Kendryte K210 is located in the SoC of the AI ​​and IoT markets and is a very convenient MCU.</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A205447-231E-4695-A874-828602486EF7}"/>
              </a:ext>
            </a:extLst>
          </p:cNvPr>
          <p:cNvPicPr>
            <a:picLocks noChangeAspect="1"/>
          </p:cNvPicPr>
          <p:nvPr/>
        </p:nvPicPr>
        <p:blipFill>
          <a:blip r:embed="rId3"/>
          <a:stretch>
            <a:fillRect/>
          </a:stretch>
        </p:blipFill>
        <p:spPr>
          <a:xfrm>
            <a:off x="4160619" y="533265"/>
            <a:ext cx="1644079" cy="1277759"/>
          </a:xfrm>
          <a:prstGeom prst="rect">
            <a:avLst/>
          </a:prstGeom>
        </p:spPr>
      </p:pic>
    </p:spTree>
    <p:extLst>
      <p:ext uri="{BB962C8B-B14F-4D97-AF65-F5344CB8AC3E}">
        <p14:creationId xmlns:p14="http://schemas.microsoft.com/office/powerpoint/2010/main" val="144301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MAIX-I module</a:t>
            </a:r>
            <a:endParaRPr lang="en-U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5CFE16B-62D8-49CD-858F-7CD46CCA6E65}"/>
              </a:ext>
            </a:extLst>
          </p:cNvPr>
          <p:cNvPicPr>
            <a:picLocks noChangeAspect="1"/>
          </p:cNvPicPr>
          <p:nvPr/>
        </p:nvPicPr>
        <p:blipFill>
          <a:blip r:embed="rId3"/>
          <a:stretch>
            <a:fillRect/>
          </a:stretch>
        </p:blipFill>
        <p:spPr>
          <a:xfrm>
            <a:off x="2503342" y="885826"/>
            <a:ext cx="3758552" cy="3765448"/>
          </a:xfrm>
          <a:prstGeom prst="rect">
            <a:avLst/>
          </a:prstGeom>
        </p:spPr>
      </p:pic>
      <p:sp>
        <p:nvSpPr>
          <p:cNvPr id="7" name="TextBox 6">
            <a:extLst>
              <a:ext uri="{FF2B5EF4-FFF2-40B4-BE49-F238E27FC236}">
                <a16:creationId xmlns:a16="http://schemas.microsoft.com/office/drawing/2014/main" id="{6E65ADC8-5D31-45F7-B2AD-D9202D249F3C}"/>
              </a:ext>
            </a:extLst>
          </p:cNvPr>
          <p:cNvSpPr txBox="1"/>
          <p:nvPr/>
        </p:nvSpPr>
        <p:spPr>
          <a:xfrm>
            <a:off x="242099" y="904459"/>
            <a:ext cx="2362199" cy="3570208"/>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Inherit the advantage of K210‘s small footprint, </a:t>
            </a:r>
            <a:r>
              <a:rPr lang="en-US" altLang="zh-CN" sz="1800" b="1" dirty="0">
                <a:latin typeface="Arial" panose="020B0604020202020204" pitchFamily="34" charset="0"/>
                <a:cs typeface="Arial" panose="020B0604020202020204" pitchFamily="34" charset="0"/>
              </a:rPr>
              <a:t>MAIX-I module</a:t>
            </a:r>
            <a:r>
              <a:rPr lang="en-US" altLang="zh-CN" sz="1600" dirty="0">
                <a:latin typeface="Arial" panose="020B0604020202020204" pitchFamily="34" charset="0"/>
                <a:cs typeface="Arial" panose="020B0604020202020204" pitchFamily="34" charset="0"/>
              </a:rPr>
              <a:t>, integrate K210, 3-channel DC-DC power, 8MB Flash,</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Wi-Fi chip ESP8285(optional) into Square Inch Module. </a:t>
            </a:r>
          </a:p>
          <a:p>
            <a:endParaRPr lang="en-US" altLang="zh-CN"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All usable IO breaks out as 1.27mm(50mil) pins, and pin's voltage is selectable from 3.3V and 1.8V.</a:t>
            </a:r>
          </a:p>
        </p:txBody>
      </p:sp>
    </p:spTree>
    <p:extLst>
      <p:ext uri="{BB962C8B-B14F-4D97-AF65-F5344CB8AC3E}">
        <p14:creationId xmlns:p14="http://schemas.microsoft.com/office/powerpoint/2010/main" val="2268566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529948-611E-4DBE-9AED-38ED4212EAFD}"/>
              </a:ext>
            </a:extLst>
          </p:cNvPr>
          <p:cNvPicPr>
            <a:picLocks noChangeAspect="1"/>
          </p:cNvPicPr>
          <p:nvPr/>
        </p:nvPicPr>
        <p:blipFill>
          <a:blip r:embed="rId3"/>
          <a:stretch>
            <a:fillRect/>
          </a:stretch>
        </p:blipFill>
        <p:spPr>
          <a:xfrm>
            <a:off x="242094" y="4"/>
            <a:ext cx="5683826" cy="4781771"/>
          </a:xfrm>
          <a:prstGeom prst="rect">
            <a:avLst/>
          </a:prstGeom>
        </p:spPr>
      </p:pic>
      <p:sp>
        <p:nvSpPr>
          <p:cNvPr id="2" name="Title 1"/>
          <p:cNvSpPr>
            <a:spLocks noGrp="1"/>
          </p:cNvSpPr>
          <p:nvPr>
            <p:ph type="title"/>
          </p:nvPr>
        </p:nvSpPr>
        <p:spPr>
          <a:xfrm>
            <a:off x="2375694" y="277922"/>
            <a:ext cx="1828800"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MAIX-I module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158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M1(w) dock</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377632" y="2008767"/>
            <a:ext cx="5661421" cy="2585323"/>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M1(</a:t>
            </a:r>
            <a:r>
              <a:rPr lang="en-US" altLang="zh-CN" sz="1800" b="1" dirty="0">
                <a:latin typeface="Arial" panose="020B0604020202020204" pitchFamily="34" charset="0"/>
                <a:cs typeface="Arial" panose="020B0604020202020204" pitchFamily="34" charset="0"/>
              </a:rPr>
              <a:t>w</a:t>
            </a:r>
            <a:r>
              <a:rPr lang="en-US" sz="1800" b="1" dirty="0">
                <a:latin typeface="Arial" panose="020B0604020202020204" pitchFamily="34" charset="0"/>
                <a:cs typeface="Arial" panose="020B0604020202020204" pitchFamily="34" charset="0"/>
              </a:rPr>
              <a:t>) dock </a:t>
            </a:r>
            <a:r>
              <a:rPr lang="en-US" sz="1600" dirty="0">
                <a:latin typeface="Arial" panose="020B0604020202020204" pitchFamily="34" charset="0"/>
                <a:cs typeface="Arial" panose="020B0604020202020204" pitchFamily="34" charset="0"/>
              </a:rPr>
              <a:t>is the 1st development board </a:t>
            </a:r>
            <a:r>
              <a:rPr lang="en-US" altLang="zh-CN" sz="1600" dirty="0">
                <a:latin typeface="Arial" panose="020B0604020202020204" pitchFamily="34" charset="0"/>
                <a:cs typeface="Arial" panose="020B0604020202020204" pitchFamily="34" charset="0"/>
              </a:rPr>
              <a:t>kit</a:t>
            </a:r>
            <a:r>
              <a:rPr lang="en-US" sz="1600" dirty="0">
                <a:latin typeface="Arial" panose="020B0604020202020204" pitchFamily="34" charset="0"/>
                <a:cs typeface="Arial" panose="020B0604020202020204" pitchFamily="34" charset="0"/>
              </a:rPr>
              <a:t> Sipeed released based on MAIX-I module (optional Wi-Fi)</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It integrates USB2UART chip, auto download circuit, RGB LED, DVP Camera FPC connector (support small FPC camera and standard M12 camera), MCU LCD FPC connector (support 2.4-inch QVGA LCD), TF card slot.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core voltage of M1w dock can be adjusted, from 0.8V~1.2V. And it can be overclocked to 800MHz.</a:t>
            </a:r>
          </a:p>
        </p:txBody>
      </p:sp>
      <p:pic>
        <p:nvPicPr>
          <p:cNvPr id="4" name="Picture 3">
            <a:extLst>
              <a:ext uri="{FF2B5EF4-FFF2-40B4-BE49-F238E27FC236}">
                <a16:creationId xmlns:a16="http://schemas.microsoft.com/office/drawing/2014/main" id="{93915492-BFA9-4249-BD09-A8198CF3D401}"/>
              </a:ext>
            </a:extLst>
          </p:cNvPr>
          <p:cNvPicPr>
            <a:picLocks noChangeAspect="1"/>
          </p:cNvPicPr>
          <p:nvPr/>
        </p:nvPicPr>
        <p:blipFill>
          <a:blip r:embed="rId3"/>
          <a:stretch>
            <a:fillRect/>
          </a:stretch>
        </p:blipFill>
        <p:spPr>
          <a:xfrm>
            <a:off x="546894" y="617155"/>
            <a:ext cx="4726584" cy="1427737"/>
          </a:xfrm>
          <a:prstGeom prst="rect">
            <a:avLst/>
          </a:prstGeom>
        </p:spPr>
      </p:pic>
    </p:spTree>
    <p:extLst>
      <p:ext uri="{BB962C8B-B14F-4D97-AF65-F5344CB8AC3E}">
        <p14:creationId xmlns:p14="http://schemas.microsoft.com/office/powerpoint/2010/main" val="64687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 y="312916"/>
            <a:ext cx="6427788" cy="321310"/>
          </a:xfrm>
        </p:spPr>
        <p:txBody>
          <a:bodyPr/>
          <a:lstStyle/>
          <a:p>
            <a:r>
              <a:rPr lang="en-US" sz="2000" dirty="0">
                <a:latin typeface="Arial" panose="020B0604020202020204" pitchFamily="34" charset="0"/>
                <a:cs typeface="Arial" panose="020B0604020202020204" pitchFamily="34" charset="0"/>
              </a:rPr>
              <a:t>Over</a:t>
            </a:r>
            <a:r>
              <a:rPr lang="en-US" altLang="zh-CN" sz="2000" dirty="0">
                <a:latin typeface="Arial" panose="020B0604020202020204" pitchFamily="34" charset="0"/>
                <a:cs typeface="Arial" panose="020B0604020202020204" pitchFamily="34" charset="0"/>
              </a:rPr>
              <a:t>view - MAIX BiT</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377627" y="763220"/>
            <a:ext cx="4588868" cy="3077766"/>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MAIX BiT</a:t>
            </a:r>
            <a:r>
              <a:rPr lang="en-US" sz="1600" dirty="0">
                <a:latin typeface="Arial" panose="020B0604020202020204" pitchFamily="34" charset="0"/>
                <a:cs typeface="Arial" panose="020B0604020202020204" pitchFamily="34" charset="0"/>
              </a:rPr>
              <a:t>(Ki</a:t>
            </a:r>
            <a:r>
              <a:rPr lang="en-US" altLang="zh-CN" sz="1600" dirty="0">
                <a:latin typeface="Arial" panose="020B0604020202020204" pitchFamily="34" charset="0"/>
                <a:cs typeface="Arial" panose="020B0604020202020204" pitchFamily="34" charset="0"/>
              </a:rPr>
              <a:t>t</a:t>
            </a:r>
            <a:r>
              <a:rPr 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 a breadboard friendly version for DIYers to build prototypes with breadboard</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altLang="zh-CN" sz="1600" dirty="0">
                <a:latin typeface="Arial" panose="020B0604020202020204" pitchFamily="34" charset="0"/>
                <a:cs typeface="Arial" panose="020B0604020202020204" pitchFamily="34" charset="0"/>
              </a:rPr>
              <a:t>board </a:t>
            </a:r>
            <a:r>
              <a:rPr lang="en-US" sz="1600" dirty="0">
                <a:latin typeface="Arial" panose="020B0604020202020204" pitchFamily="34" charset="0"/>
                <a:cs typeface="Arial" panose="020B0604020202020204" pitchFamily="34" charset="0"/>
              </a:rPr>
              <a:t>is twice of MAIX-I size, 1x2 inch, breadboard-friendly, and SMT- able.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It integrates USB2UART chip, auto download circuit, RGB LED, DVP Camera FPC connector (support small FPC camera and standard M12 camera), MCU LCD FPC connector (support 2.4-inch QVGA LCD), TF card slot.</a:t>
            </a:r>
          </a:p>
          <a:p>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4AF90AF-EC51-4067-93E7-9B7F4082F67A}"/>
              </a:ext>
            </a:extLst>
          </p:cNvPr>
          <p:cNvPicPr>
            <a:picLocks noChangeAspect="1"/>
          </p:cNvPicPr>
          <p:nvPr/>
        </p:nvPicPr>
        <p:blipFill rotWithShape="1">
          <a:blip r:embed="rId3"/>
          <a:srcRect l="11748" t="6493" r="10857" b="5618"/>
          <a:stretch/>
        </p:blipFill>
        <p:spPr>
          <a:xfrm>
            <a:off x="5195094" y="459869"/>
            <a:ext cx="1143000" cy="4235956"/>
          </a:xfrm>
          <a:prstGeom prst="rect">
            <a:avLst/>
          </a:prstGeom>
        </p:spPr>
      </p:pic>
    </p:spTree>
    <p:extLst>
      <p:ext uri="{BB962C8B-B14F-4D97-AF65-F5344CB8AC3E}">
        <p14:creationId xmlns:p14="http://schemas.microsoft.com/office/powerpoint/2010/main" val="1754920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17615</TotalTime>
  <Words>3754</Words>
  <Application>Microsoft Office PowerPoint</Application>
  <PresentationFormat>Custom</PresentationFormat>
  <Paragraphs>309</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Verdana</vt:lpstr>
      <vt:lpstr>Office Theme</vt:lpstr>
      <vt:lpstr>Introduction</vt:lpstr>
      <vt:lpstr>Overview - MAIX</vt:lpstr>
      <vt:lpstr>Overview - MAIX</vt:lpstr>
      <vt:lpstr>Overview- MAIX</vt:lpstr>
      <vt:lpstr>Overview - K210</vt:lpstr>
      <vt:lpstr>Overview - MAIX-I module</vt:lpstr>
      <vt:lpstr>Overview                                          MAIX-I module</vt:lpstr>
      <vt:lpstr>Overview - M1(w) dock</vt:lpstr>
      <vt:lpstr>Overview - MAIX BiT</vt:lpstr>
      <vt:lpstr>Overview - MAIX Go</vt:lpstr>
      <vt:lpstr>Overview - MAIX Go</vt:lpstr>
      <vt:lpstr>Overview - 6+1 Microphone Array </vt:lpstr>
      <vt:lpstr>Overview - Binocular camera &amp; I2S Mic module </vt:lpstr>
      <vt:lpstr>K210 &amp; MAIX-I module Key Features</vt:lpstr>
      <vt:lpstr>M1w Dock &amp; MAIX BiT Key Features</vt:lpstr>
      <vt:lpstr>MAIX Go Key Features</vt:lpstr>
      <vt:lpstr>MAIX Software Key Features</vt:lpstr>
      <vt:lpstr>Getting Started - PREPARE - Required Hardware </vt:lpstr>
      <vt:lpstr>Getting Started - PREPARE - Update Firmware </vt:lpstr>
      <vt:lpstr>Getting Started - PREPARE - Update Firmware </vt:lpstr>
      <vt:lpstr>Getting Started</vt:lpstr>
      <vt:lpstr>Resources</vt:lpstr>
      <vt:lpstr>Applications</vt:lpstr>
      <vt:lpstr>Advantages</vt:lpstr>
      <vt:lpstr>Summary</vt:lpstr>
    </vt:vector>
  </TitlesOfParts>
  <Company>Digi-Key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Zak Anderberg</dc:creator>
  <cp:lastModifiedBy>晓恒 程</cp:lastModifiedBy>
  <cp:revision>244</cp:revision>
  <dcterms:created xsi:type="dcterms:W3CDTF">2015-11-13T14:50:58Z</dcterms:created>
  <dcterms:modified xsi:type="dcterms:W3CDTF">2019-06-06T08:37:07Z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